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4"/>
  </p:notesMasterIdLst>
  <p:handoutMasterIdLst>
    <p:handoutMasterId r:id="rId15"/>
  </p:handoutMasterIdLst>
  <p:sldIdLst>
    <p:sldId id="491" r:id="rId2"/>
    <p:sldId id="684" r:id="rId3"/>
    <p:sldId id="685" r:id="rId4"/>
    <p:sldId id="696" r:id="rId5"/>
    <p:sldId id="697" r:id="rId6"/>
    <p:sldId id="698" r:id="rId7"/>
    <p:sldId id="704" r:id="rId8"/>
    <p:sldId id="699" r:id="rId9"/>
    <p:sldId id="700" r:id="rId10"/>
    <p:sldId id="701" r:id="rId11"/>
    <p:sldId id="702" r:id="rId12"/>
    <p:sldId id="703" r:id="rId13"/>
  </p:sldIdLst>
  <p:sldSz cx="9144000" cy="6858000" type="screen4x3"/>
  <p:notesSz cx="6797675" cy="9926638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eestyle Script" pitchFamily="6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eestyle Script" pitchFamily="6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eestyle Script" pitchFamily="6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eestyle Script" pitchFamily="6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Freestyle Script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Freestyle Script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Freestyle Script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Freestyle Script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Freestyle Script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B733"/>
    <a:srgbClr val="F8F6E5"/>
    <a:srgbClr val="2B3B8D"/>
    <a:srgbClr val="F01A79"/>
    <a:srgbClr val="99C018"/>
    <a:srgbClr val="DE1B75"/>
    <a:srgbClr val="177AB8"/>
    <a:srgbClr val="EF850A"/>
    <a:srgbClr val="9BC232"/>
    <a:srgbClr val="652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35" autoAdjust="0"/>
    <p:restoredTop sz="99805" autoAdjust="0"/>
  </p:normalViewPr>
  <p:slideViewPr>
    <p:cSldViewPr>
      <p:cViewPr>
        <p:scale>
          <a:sx n="100" d="100"/>
          <a:sy n="100" d="100"/>
        </p:scale>
        <p:origin x="-2136" y="-492"/>
      </p:cViewPr>
      <p:guideLst>
        <p:guide orient="horz" pos="2160"/>
        <p:guide pos="27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79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3558595-87F4-4D8E-BEE2-9EE0B25346A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791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60A230C-74EF-4526-B413-9B43F1E342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363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BA378D-8C89-478A-8135-CA0B5D7E0AB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30B605-038B-4B91-A38F-5DD7B4A86D5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7539CA-7A72-4F00-A0B7-64A0D1D5E5D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F22D4-6E07-47C9-8AFD-2EA6C7DF1E6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85595-CFB2-4ECC-8962-812B4CCA142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6F6AF8-96E7-4CF0-80CB-367E3792E5BA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CBF527-2B64-4853-9DDA-266F1DAA95A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9F6F9A-B77E-4463-8E77-E82C9686DAF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FDAAD-533B-4728-925A-D4627FD06E4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35FCEC-0400-455D-89A2-5DB5E603132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22EAF0-0B91-43C9-811B-5D6A218269D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767C5DF-8F3B-4E91-88B5-24B0209C4DD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AutoShape 14"/>
          <p:cNvSpPr>
            <a:spLocks noChangeArrowheads="1"/>
          </p:cNvSpPr>
          <p:nvPr userDrawn="1"/>
        </p:nvSpPr>
        <p:spPr bwMode="auto">
          <a:xfrm>
            <a:off x="107950" y="68263"/>
            <a:ext cx="1655763" cy="552450"/>
          </a:xfrm>
          <a:prstGeom prst="roundRect">
            <a:avLst>
              <a:gd name="adj" fmla="val 3526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jpe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1851"/>
            <a:ext cx="9143999" cy="738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0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6512" y="-10026"/>
            <a:ext cx="7920880" cy="1083756"/>
          </a:xfrm>
          <a:prstGeom prst="rect">
            <a:avLst/>
          </a:prstGeom>
          <a:solidFill>
            <a:srgbClr val="F8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621"/>
            <a:ext cx="7853688" cy="119413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176" y="2621"/>
            <a:ext cx="1326824" cy="1071109"/>
          </a:xfrm>
          <a:prstGeom prst="rect">
            <a:avLst/>
          </a:prstGeom>
        </p:spPr>
      </p:pic>
      <p:sp>
        <p:nvSpPr>
          <p:cNvPr id="7" name="Text Box 78"/>
          <p:cNvSpPr txBox="1">
            <a:spLocks noChangeArrowheads="1"/>
          </p:cNvSpPr>
          <p:nvPr/>
        </p:nvSpPr>
        <p:spPr bwMode="auto">
          <a:xfrm>
            <a:off x="-1260648" y="-404847"/>
            <a:ext cx="939172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9pPr>
          </a:lstStyle>
          <a:p>
            <a:pPr marL="285750" indent="-285750" algn="l">
              <a:buClr>
                <a:srgbClr val="99C018"/>
              </a:buClr>
              <a:buFont typeface="Webdings" pitchFamily="18" charset="2"/>
              <a:buChar char="&lt;"/>
              <a:defRPr/>
            </a:pPr>
            <a:endParaRPr lang="fr-FR" sz="3500" dirty="0" smtClean="0">
              <a:latin typeface="Arial" charset="0"/>
              <a:cs typeface="Arial" charset="0"/>
            </a:endParaRPr>
          </a:p>
          <a:p>
            <a:pPr lvl="1" indent="0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r>
              <a:rPr lang="fr-FR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FR" sz="3500" b="1" dirty="0" smtClean="0">
                <a:solidFill>
                  <a:srgbClr val="2B3B8D"/>
                </a:solidFill>
                <a:latin typeface="French Script MT" panose="03020402040607040605" pitchFamily="66" charset="0"/>
                <a:cs typeface="Arial" panose="020B0604020202020204" pitchFamily="34" charset="0"/>
              </a:rPr>
              <a:t>Comment savoir si on a une scoliose ?</a:t>
            </a:r>
            <a:endParaRPr lang="fr-FR" sz="3500" dirty="0" smtClean="0">
              <a:solidFill>
                <a:srgbClr val="2B3B8D"/>
              </a:solidFill>
              <a:latin typeface="French Script MT" panose="03020402040607040605" pitchFamily="66" charset="0"/>
              <a:cs typeface="Arial" charset="0"/>
            </a:endParaRPr>
          </a:p>
        </p:txBody>
      </p:sp>
      <p:sp>
        <p:nvSpPr>
          <p:cNvPr id="10" name="Text Box 78"/>
          <p:cNvSpPr txBox="1">
            <a:spLocks noChangeArrowheads="1"/>
          </p:cNvSpPr>
          <p:nvPr/>
        </p:nvSpPr>
        <p:spPr bwMode="auto">
          <a:xfrm>
            <a:off x="1014746" y="836712"/>
            <a:ext cx="7465841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9pPr>
          </a:lstStyle>
          <a:p>
            <a:pPr lvl="1" indent="0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endParaRPr lang="fr-FR" sz="1600" dirty="0">
              <a:latin typeface="Arial" charset="0"/>
              <a:cs typeface="Arial" charset="0"/>
            </a:endParaRPr>
          </a:p>
          <a:p>
            <a:pPr lvl="1" indent="-565150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r>
              <a:rPr lang="fr-FR" sz="3200" b="1" dirty="0" smtClean="0">
                <a:solidFill>
                  <a:srgbClr val="F01A79"/>
                </a:solidFill>
                <a:latin typeface="French Script MT" panose="03020402040607040605" pitchFamily="66" charset="0"/>
                <a:cs typeface="Arial" panose="020B0604020202020204" pitchFamily="34" charset="0"/>
              </a:rPr>
              <a:t>Il existe 2 tests faciles à faire :</a:t>
            </a:r>
            <a:endParaRPr lang="fr-FR" sz="3200" b="1" dirty="0">
              <a:solidFill>
                <a:srgbClr val="F01A79"/>
              </a:solidFill>
              <a:latin typeface="French Script MT" panose="03020402040607040605" pitchFamily="66" charset="0"/>
              <a:cs typeface="Arial" panose="020B0604020202020204" pitchFamily="34" charset="0"/>
            </a:endParaRPr>
          </a:p>
          <a:p>
            <a:pPr lvl="1" indent="0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rgbClr val="177AB8"/>
              </a:buClr>
              <a:defRPr/>
            </a:pPr>
            <a:endParaRPr lang="fr-FR" sz="1600" dirty="0" smtClean="0">
              <a:latin typeface="Arial" charset="0"/>
              <a:cs typeface="Arial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4769447" cy="224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437112"/>
            <a:ext cx="4928813" cy="232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9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6512" y="-10026"/>
            <a:ext cx="7920880" cy="1083756"/>
          </a:xfrm>
          <a:prstGeom prst="rect">
            <a:avLst/>
          </a:prstGeom>
          <a:solidFill>
            <a:srgbClr val="F8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621"/>
            <a:ext cx="7853688" cy="119413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176" y="2621"/>
            <a:ext cx="1326824" cy="1071109"/>
          </a:xfrm>
          <a:prstGeom prst="rect">
            <a:avLst/>
          </a:prstGeom>
        </p:spPr>
      </p:pic>
      <p:sp>
        <p:nvSpPr>
          <p:cNvPr id="7" name="Text Box 78"/>
          <p:cNvSpPr txBox="1">
            <a:spLocks noChangeArrowheads="1"/>
          </p:cNvSpPr>
          <p:nvPr/>
        </p:nvSpPr>
        <p:spPr bwMode="auto">
          <a:xfrm>
            <a:off x="-1260648" y="-404847"/>
            <a:ext cx="939172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9pPr>
          </a:lstStyle>
          <a:p>
            <a:pPr marL="285750" indent="-285750" algn="l">
              <a:buClr>
                <a:srgbClr val="99C018"/>
              </a:buClr>
              <a:buFont typeface="Webdings" pitchFamily="18" charset="2"/>
              <a:buChar char="&lt;"/>
              <a:defRPr/>
            </a:pPr>
            <a:endParaRPr lang="fr-FR" sz="3500" dirty="0" smtClean="0">
              <a:latin typeface="Arial" charset="0"/>
              <a:cs typeface="Arial" charset="0"/>
            </a:endParaRPr>
          </a:p>
          <a:p>
            <a:pPr lvl="1" indent="0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r>
              <a:rPr lang="fr-FR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FR" sz="3500" b="1" dirty="0" smtClean="0">
                <a:solidFill>
                  <a:srgbClr val="2B3B8D"/>
                </a:solidFill>
                <a:latin typeface="French Script MT" panose="03020402040607040605" pitchFamily="66" charset="0"/>
                <a:cs typeface="Arial" panose="020B0604020202020204" pitchFamily="34" charset="0"/>
              </a:rPr>
              <a:t>Avez-vous des questions ?</a:t>
            </a:r>
            <a:endParaRPr lang="fr-FR" sz="3500" dirty="0" smtClean="0">
              <a:solidFill>
                <a:srgbClr val="2B3B8D"/>
              </a:solidFill>
              <a:latin typeface="French Script MT" panose="03020402040607040605" pitchFamily="66" charset="0"/>
              <a:cs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691" y="1196752"/>
            <a:ext cx="5616624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6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6512" y="-10026"/>
            <a:ext cx="7920880" cy="1083756"/>
          </a:xfrm>
          <a:prstGeom prst="rect">
            <a:avLst/>
          </a:prstGeom>
          <a:solidFill>
            <a:srgbClr val="F8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621"/>
            <a:ext cx="7853688" cy="119413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176" y="2621"/>
            <a:ext cx="1326824" cy="1071109"/>
          </a:xfrm>
          <a:prstGeom prst="rect">
            <a:avLst/>
          </a:prstGeom>
        </p:spPr>
      </p:pic>
      <p:sp>
        <p:nvSpPr>
          <p:cNvPr id="7" name="Text Box 78"/>
          <p:cNvSpPr txBox="1">
            <a:spLocks noChangeArrowheads="1"/>
          </p:cNvSpPr>
          <p:nvPr/>
        </p:nvSpPr>
        <p:spPr bwMode="auto">
          <a:xfrm>
            <a:off x="-1260648" y="-404847"/>
            <a:ext cx="939172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9pPr>
          </a:lstStyle>
          <a:p>
            <a:pPr marL="285750" indent="-285750" algn="l">
              <a:buClr>
                <a:srgbClr val="99C018"/>
              </a:buClr>
              <a:buFont typeface="Webdings" pitchFamily="18" charset="2"/>
              <a:buChar char="&lt;"/>
              <a:defRPr/>
            </a:pPr>
            <a:endParaRPr lang="fr-FR" sz="3500" dirty="0" smtClean="0">
              <a:latin typeface="Arial" charset="0"/>
              <a:cs typeface="Arial" charset="0"/>
            </a:endParaRPr>
          </a:p>
          <a:p>
            <a:pPr lvl="1" indent="0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r>
              <a:rPr lang="fr-FR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FR" sz="3500" b="1" dirty="0" smtClean="0">
                <a:solidFill>
                  <a:srgbClr val="2B3B8D"/>
                </a:solidFill>
                <a:latin typeface="French Script MT" panose="03020402040607040605" pitchFamily="66" charset="0"/>
                <a:cs typeface="Arial" panose="020B0604020202020204" pitchFamily="34" charset="0"/>
              </a:rPr>
              <a:t>Les animaux aussi peuvent avoir une scoliose…</a:t>
            </a:r>
            <a:endParaRPr lang="fr-FR" sz="3500" dirty="0" smtClean="0">
              <a:solidFill>
                <a:srgbClr val="2B3B8D"/>
              </a:solidFill>
              <a:latin typeface="French Script MT" panose="03020402040607040605" pitchFamily="66" charset="0"/>
              <a:cs typeface="Arial" charset="0"/>
            </a:endParaRPr>
          </a:p>
        </p:txBody>
      </p:sp>
      <p:pic>
        <p:nvPicPr>
          <p:cNvPr id="9" name="Picture 2" descr="http://www.google.fr/url?source=imglanding&amp;ct=img&amp;q=http://referentiel.nouvelobs.com/file/13681670.png&amp;sa=X&amp;ei=lFtwVfSAAsXjU7avgdgG&amp;ved=0CAkQ8wc&amp;usg=AFQjCNHh8uv6XvALYz4ccJWgvwanqis6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550201" cy="1918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E:\BANQUE IMAGES\PHOTOS-IMAGES\DIVERS\ANIMAUX\girafe8_gra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40991"/>
            <a:ext cx="3372073" cy="4496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E:\BANQUE IMAGES\PHOTOS-IMAGES\DIVERS\ANIMAUX\scolios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4176464" cy="2760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47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6512" y="-10026"/>
            <a:ext cx="7920880" cy="1083756"/>
          </a:xfrm>
          <a:prstGeom prst="rect">
            <a:avLst/>
          </a:prstGeom>
          <a:solidFill>
            <a:srgbClr val="F8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621"/>
            <a:ext cx="7853688" cy="1194131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395536" y="5661248"/>
            <a:ext cx="8496944" cy="2448272"/>
          </a:xfrm>
          <a:prstGeom prst="roundRect">
            <a:avLst/>
          </a:prstGeom>
          <a:solidFill>
            <a:srgbClr val="F8F6E5"/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 Box 78"/>
          <p:cNvSpPr txBox="1">
            <a:spLocks noChangeArrowheads="1"/>
          </p:cNvSpPr>
          <p:nvPr/>
        </p:nvSpPr>
        <p:spPr bwMode="auto">
          <a:xfrm>
            <a:off x="395536" y="1052736"/>
            <a:ext cx="8136904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9pPr>
          </a:lstStyle>
          <a:p>
            <a:pPr marL="285750" indent="-285750" algn="l">
              <a:buClr>
                <a:srgbClr val="99C018"/>
              </a:buClr>
              <a:buFont typeface="Webdings" pitchFamily="18" charset="2"/>
              <a:buChar char="&lt;"/>
              <a:defRPr/>
            </a:pPr>
            <a:endParaRPr lang="fr-FR" sz="1600" dirty="0" smtClean="0">
              <a:latin typeface="Arial" charset="0"/>
              <a:cs typeface="Arial" charset="0"/>
            </a:endParaRPr>
          </a:p>
          <a:p>
            <a:pPr lvl="1" indent="0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r>
              <a:rPr lang="fr-FR" sz="3200" b="1" dirty="0">
                <a:solidFill>
                  <a:srgbClr val="F01A79"/>
                </a:solidFill>
                <a:latin typeface="French Script MT" panose="03020402040607040605" pitchFamily="66" charset="0"/>
                <a:cs typeface="Arial" panose="020B0604020202020204" pitchFamily="34" charset="0"/>
              </a:rPr>
              <a:t>Parce que j’ai une scoliose</a:t>
            </a: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 indent="0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 scoliose est une déformation de la colonne vertébrale en « S ».</a:t>
            </a:r>
          </a:p>
          <a:p>
            <a:pPr lvl="1" indent="0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438" y="2708920"/>
            <a:ext cx="34671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176" y="2621"/>
            <a:ext cx="1326824" cy="1071109"/>
          </a:xfrm>
          <a:prstGeom prst="rect">
            <a:avLst/>
          </a:prstGeom>
        </p:spPr>
      </p:pic>
      <p:sp>
        <p:nvSpPr>
          <p:cNvPr id="2" name="Text Box 78"/>
          <p:cNvSpPr txBox="1">
            <a:spLocks noChangeArrowheads="1"/>
          </p:cNvSpPr>
          <p:nvPr/>
        </p:nvSpPr>
        <p:spPr bwMode="auto">
          <a:xfrm>
            <a:off x="-1260648" y="-404847"/>
            <a:ext cx="939172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9pPr>
          </a:lstStyle>
          <a:p>
            <a:pPr marL="285750" indent="-285750" algn="l">
              <a:buClr>
                <a:srgbClr val="99C018"/>
              </a:buClr>
              <a:buFont typeface="Webdings" pitchFamily="18" charset="2"/>
              <a:buChar char="&lt;"/>
              <a:defRPr/>
            </a:pPr>
            <a:endParaRPr lang="fr-FR" sz="3500" dirty="0" smtClean="0">
              <a:latin typeface="Arial" charset="0"/>
              <a:cs typeface="Arial" charset="0"/>
            </a:endParaRPr>
          </a:p>
          <a:p>
            <a:pPr lvl="1" indent="0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r>
              <a:rPr lang="fr-FR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FR" sz="3500" b="1" dirty="0" smtClean="0">
                <a:solidFill>
                  <a:srgbClr val="2B3B8D"/>
                </a:solidFill>
                <a:latin typeface="French Script MT" panose="03020402040607040605" pitchFamily="66" charset="0"/>
                <a:cs typeface="Arial" panose="020B0604020202020204" pitchFamily="34" charset="0"/>
              </a:rPr>
              <a:t>Pourquoi dois-je porter un corset ? </a:t>
            </a:r>
            <a:endParaRPr lang="fr-FR" sz="3500" dirty="0" smtClean="0">
              <a:solidFill>
                <a:srgbClr val="2B3B8D"/>
              </a:solidFill>
              <a:latin typeface="French Script MT" panose="03020402040607040605" pitchFamily="66" charset="0"/>
              <a:cs typeface="Arial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45" y="5715719"/>
            <a:ext cx="838619" cy="1025649"/>
          </a:xfrm>
          <a:prstGeom prst="rect">
            <a:avLst/>
          </a:prstGeom>
        </p:spPr>
      </p:pic>
      <p:sp>
        <p:nvSpPr>
          <p:cNvPr id="11" name="Text Box 78"/>
          <p:cNvSpPr txBox="1">
            <a:spLocks noChangeArrowheads="1"/>
          </p:cNvSpPr>
          <p:nvPr/>
        </p:nvSpPr>
        <p:spPr bwMode="auto">
          <a:xfrm>
            <a:off x="683568" y="5589240"/>
            <a:ext cx="8136904" cy="13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9pPr>
          </a:lstStyle>
          <a:p>
            <a:pPr lvl="1" indent="0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endParaRPr lang="fr-FR" sz="1600" dirty="0" smtClean="0">
              <a:solidFill>
                <a:srgbClr val="2B3B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r>
              <a:rPr lang="fr-FR" sz="1600" i="1" dirty="0" smtClean="0">
                <a:solidFill>
                  <a:srgbClr val="2B3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1600" i="1" dirty="0">
                <a:solidFill>
                  <a:srgbClr val="2B3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scoliose ne fait pas </a:t>
            </a:r>
            <a:r>
              <a:rPr lang="fr-FR" sz="1600" i="1" dirty="0" smtClean="0">
                <a:solidFill>
                  <a:srgbClr val="2B3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forcément mal </a:t>
            </a:r>
            <a:r>
              <a:rPr lang="fr-FR" sz="1600" i="1" dirty="0">
                <a:solidFill>
                  <a:srgbClr val="2B3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dos, ça ne dérange pas plus que ça</a:t>
            </a:r>
          </a:p>
          <a:p>
            <a:pPr lvl="1" indent="0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r>
              <a:rPr lang="fr-FR" sz="1600" i="1" dirty="0">
                <a:solidFill>
                  <a:srgbClr val="2B3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la colonne se déforme de plus en plus quand on grandit.</a:t>
            </a:r>
          </a:p>
          <a:p>
            <a:pPr lvl="1" indent="0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49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6512" y="-10026"/>
            <a:ext cx="7920880" cy="1083756"/>
          </a:xfrm>
          <a:prstGeom prst="rect">
            <a:avLst/>
          </a:prstGeom>
          <a:solidFill>
            <a:srgbClr val="F8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 Box 78"/>
          <p:cNvSpPr txBox="1">
            <a:spLocks noChangeArrowheads="1"/>
          </p:cNvSpPr>
          <p:nvPr/>
        </p:nvSpPr>
        <p:spPr bwMode="auto">
          <a:xfrm>
            <a:off x="-292774" y="1425845"/>
            <a:ext cx="9391720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9pPr>
          </a:lstStyle>
          <a:p>
            <a:pPr marL="285750" indent="-285750" algn="l">
              <a:buClr>
                <a:srgbClr val="99C018"/>
              </a:buClr>
              <a:buFont typeface="Webdings" pitchFamily="18" charset="2"/>
              <a:buChar char="&lt;"/>
              <a:defRPr/>
            </a:pPr>
            <a:endParaRPr lang="fr-FR" sz="1600" dirty="0" smtClean="0">
              <a:latin typeface="Arial" charset="0"/>
              <a:cs typeface="Arial" charset="0"/>
            </a:endParaRPr>
          </a:p>
          <a:p>
            <a:pPr lvl="1" indent="0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FR" sz="3200" b="1" dirty="0" smtClean="0">
                <a:solidFill>
                  <a:srgbClr val="F01A79"/>
                </a:solidFill>
                <a:latin typeface="French Script MT" panose="03020402040607040605" pitchFamily="66" charset="0"/>
                <a:cs typeface="Arial" panose="020B0604020202020204" pitchFamily="34" charset="0"/>
              </a:rPr>
              <a:t>Mon </a:t>
            </a:r>
            <a:r>
              <a:rPr lang="fr-FR" sz="3200" b="1" dirty="0">
                <a:solidFill>
                  <a:srgbClr val="F01A79"/>
                </a:solidFill>
                <a:latin typeface="French Script MT" panose="03020402040607040605" pitchFamily="66" charset="0"/>
                <a:cs typeface="Arial" panose="020B0604020202020204" pitchFamily="34" charset="0"/>
              </a:rPr>
              <a:t>histoire perso……</a:t>
            </a:r>
          </a:p>
          <a:p>
            <a:pPr lvl="1" indent="0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r>
              <a:rPr lang="fr-FR" sz="1600" dirty="0">
                <a:solidFill>
                  <a:srgbClr val="88B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(à </a:t>
            </a:r>
            <a:r>
              <a:rPr lang="fr-FR" sz="1600" dirty="0" smtClean="0">
                <a:solidFill>
                  <a:srgbClr val="88B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modifier en fonction de ton histoire)</a:t>
            </a:r>
            <a:endParaRPr lang="fr-FR" sz="1600" dirty="0">
              <a:solidFill>
                <a:srgbClr val="88B7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buFont typeface="Webdings" pitchFamily="18" charset="2"/>
              <a:buChar char="&lt;"/>
              <a:defRPr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rgbClr val="88B733"/>
              </a:buClr>
              <a:defRPr/>
            </a:pPr>
            <a:endParaRPr lang="fr-FR" sz="1600" dirty="0">
              <a:latin typeface="Arial" charset="0"/>
              <a:cs typeface="Arial" charset="0"/>
            </a:endParaRPr>
          </a:p>
          <a:p>
            <a:pPr marL="285750" indent="-285750" algn="l">
              <a:buClr>
                <a:srgbClr val="88B733"/>
              </a:buClr>
              <a:buFont typeface="Webdings" pitchFamily="18" charset="2"/>
              <a:buChar char="&lt;"/>
              <a:defRPr/>
            </a:pPr>
            <a:endParaRPr lang="fr-FR" sz="1600" dirty="0" smtClean="0">
              <a:latin typeface="Arial" charset="0"/>
              <a:cs typeface="Arial" charset="0"/>
            </a:endParaRPr>
          </a:p>
          <a:p>
            <a:pPr algn="l">
              <a:buClr>
                <a:srgbClr val="177AB8"/>
              </a:buClr>
              <a:defRPr/>
            </a:pPr>
            <a:r>
              <a:rPr lang="fr-FR" sz="1600" dirty="0" smtClean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621"/>
            <a:ext cx="7853688" cy="119413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176" y="2621"/>
            <a:ext cx="1326824" cy="1071109"/>
          </a:xfrm>
          <a:prstGeom prst="rect">
            <a:avLst/>
          </a:prstGeom>
        </p:spPr>
      </p:pic>
      <p:sp>
        <p:nvSpPr>
          <p:cNvPr id="7" name="Text Box 78"/>
          <p:cNvSpPr txBox="1">
            <a:spLocks noChangeArrowheads="1"/>
          </p:cNvSpPr>
          <p:nvPr/>
        </p:nvSpPr>
        <p:spPr bwMode="auto">
          <a:xfrm>
            <a:off x="-1260648" y="-404847"/>
            <a:ext cx="939172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9pPr>
          </a:lstStyle>
          <a:p>
            <a:pPr marL="285750" indent="-285750" algn="l">
              <a:buClr>
                <a:srgbClr val="99C018"/>
              </a:buClr>
              <a:buFont typeface="Webdings" pitchFamily="18" charset="2"/>
              <a:buChar char="&lt;"/>
              <a:defRPr/>
            </a:pPr>
            <a:endParaRPr lang="fr-FR" sz="3500" dirty="0" smtClean="0">
              <a:latin typeface="Arial" charset="0"/>
              <a:cs typeface="Arial" charset="0"/>
            </a:endParaRPr>
          </a:p>
          <a:p>
            <a:pPr lvl="1" indent="0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r>
              <a:rPr lang="fr-FR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FR" sz="3500" b="1" dirty="0" smtClean="0">
                <a:solidFill>
                  <a:srgbClr val="2B3B8D"/>
                </a:solidFill>
                <a:latin typeface="French Script MT" panose="03020402040607040605" pitchFamily="66" charset="0"/>
                <a:cs typeface="Arial" panose="020B0604020202020204" pitchFamily="34" charset="0"/>
              </a:rPr>
              <a:t>Comment on a découvert que j’avais une scoliose ? </a:t>
            </a:r>
            <a:endParaRPr lang="fr-FR" sz="3500" dirty="0" smtClean="0">
              <a:solidFill>
                <a:srgbClr val="2B3B8D"/>
              </a:solidFill>
              <a:latin typeface="French Script MT" panose="03020402040607040605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32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6512" y="-10026"/>
            <a:ext cx="7920880" cy="1083756"/>
          </a:xfrm>
          <a:prstGeom prst="rect">
            <a:avLst/>
          </a:prstGeom>
          <a:solidFill>
            <a:srgbClr val="F8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621"/>
            <a:ext cx="7853688" cy="119413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176" y="2621"/>
            <a:ext cx="1326824" cy="1071109"/>
          </a:xfrm>
          <a:prstGeom prst="rect">
            <a:avLst/>
          </a:prstGeom>
        </p:spPr>
      </p:pic>
      <p:sp>
        <p:nvSpPr>
          <p:cNvPr id="7" name="Text Box 78"/>
          <p:cNvSpPr txBox="1">
            <a:spLocks noChangeArrowheads="1"/>
          </p:cNvSpPr>
          <p:nvPr/>
        </p:nvSpPr>
        <p:spPr bwMode="auto">
          <a:xfrm>
            <a:off x="-1260648" y="-404847"/>
            <a:ext cx="939172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9pPr>
          </a:lstStyle>
          <a:p>
            <a:pPr marL="285750" indent="-285750" algn="l">
              <a:buClr>
                <a:srgbClr val="99C018"/>
              </a:buClr>
              <a:buFont typeface="Webdings" pitchFamily="18" charset="2"/>
              <a:buChar char="&lt;"/>
              <a:defRPr/>
            </a:pPr>
            <a:endParaRPr lang="fr-FR" sz="3500" dirty="0" smtClean="0">
              <a:latin typeface="Arial" charset="0"/>
              <a:cs typeface="Arial" charset="0"/>
            </a:endParaRPr>
          </a:p>
          <a:p>
            <a:pPr lvl="1" indent="0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r>
              <a:rPr lang="fr-FR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FR" sz="3500" b="1" dirty="0" smtClean="0">
                <a:solidFill>
                  <a:srgbClr val="2B3B8D"/>
                </a:solidFill>
                <a:latin typeface="French Script MT" panose="03020402040607040605" pitchFamily="66" charset="0"/>
                <a:cs typeface="Arial" panose="020B0604020202020204" pitchFamily="34" charset="0"/>
              </a:rPr>
              <a:t>Pourquoi j’ai une scoliose ? </a:t>
            </a:r>
            <a:endParaRPr lang="fr-FR" sz="3500" dirty="0" smtClean="0">
              <a:solidFill>
                <a:srgbClr val="2B3B8D"/>
              </a:solidFill>
              <a:latin typeface="French Script MT" panose="03020402040607040605" pitchFamily="66" charset="0"/>
              <a:cs typeface="Arial" charset="0"/>
            </a:endParaRPr>
          </a:p>
        </p:txBody>
      </p:sp>
      <p:sp>
        <p:nvSpPr>
          <p:cNvPr id="9" name="Text Box 78"/>
          <p:cNvSpPr txBox="1">
            <a:spLocks noChangeArrowheads="1"/>
          </p:cNvSpPr>
          <p:nvPr/>
        </p:nvSpPr>
        <p:spPr bwMode="auto">
          <a:xfrm>
            <a:off x="1014747" y="1196934"/>
            <a:ext cx="6768752" cy="423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9pPr>
          </a:lstStyle>
          <a:p>
            <a:pPr lvl="1" indent="0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endParaRPr lang="fr-FR" sz="1600" dirty="0">
              <a:latin typeface="Arial" charset="0"/>
              <a:cs typeface="Arial" charset="0"/>
            </a:endParaRPr>
          </a:p>
          <a:p>
            <a:pPr lvl="1" indent="0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r>
              <a:rPr lang="fr-FR" sz="3200" b="1" dirty="0" smtClean="0">
                <a:solidFill>
                  <a:srgbClr val="F01A79"/>
                </a:solidFill>
                <a:latin typeface="French Script MT" panose="03020402040607040605" pitchFamily="66" charset="0"/>
                <a:cs typeface="Arial" panose="020B0604020202020204" pitchFamily="34" charset="0"/>
              </a:rPr>
              <a:t>On </a:t>
            </a:r>
            <a:r>
              <a:rPr lang="fr-FR" sz="3200" b="1" dirty="0">
                <a:solidFill>
                  <a:srgbClr val="F01A79"/>
                </a:solidFill>
                <a:latin typeface="French Script MT" panose="03020402040607040605" pitchFamily="66" charset="0"/>
                <a:cs typeface="Arial" panose="020B0604020202020204" pitchFamily="34" charset="0"/>
              </a:rPr>
              <a:t>ne sait pas….</a:t>
            </a:r>
          </a:p>
          <a:p>
            <a:pPr lvl="1" indent="0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endParaRPr lang="fr-F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Les médecins ne savent pas pourquoi certaines personnes ont une scoliose et d’autres pas 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buFont typeface="Webdings" pitchFamily="18" charset="2"/>
              <a:buChar char="&lt;"/>
              <a:defRPr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rgbClr val="88B733"/>
              </a:buClr>
              <a:defRPr/>
            </a:pPr>
            <a:endParaRPr lang="fr-FR" sz="1600" dirty="0">
              <a:latin typeface="Arial" charset="0"/>
              <a:cs typeface="Arial" charset="0"/>
            </a:endParaRPr>
          </a:p>
          <a:p>
            <a:pPr marL="285750" indent="-285750" algn="l">
              <a:buClr>
                <a:srgbClr val="88B733"/>
              </a:buClr>
              <a:buFont typeface="Webdings" pitchFamily="18" charset="2"/>
              <a:buChar char="&lt;"/>
              <a:defRPr/>
            </a:pPr>
            <a:endParaRPr lang="fr-FR" sz="1600" dirty="0" smtClean="0">
              <a:latin typeface="Arial" charset="0"/>
              <a:cs typeface="Arial" charset="0"/>
            </a:endParaRPr>
          </a:p>
          <a:p>
            <a:pPr algn="l">
              <a:buClr>
                <a:srgbClr val="177AB8"/>
              </a:buClr>
              <a:defRPr/>
            </a:pPr>
            <a:r>
              <a:rPr lang="fr-FR" sz="1600" dirty="0" smtClean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39" y="2852636"/>
            <a:ext cx="1094407" cy="172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à coins arrondis 12"/>
          <p:cNvSpPr/>
          <p:nvPr/>
        </p:nvSpPr>
        <p:spPr>
          <a:xfrm>
            <a:off x="603362" y="5661248"/>
            <a:ext cx="7713053" cy="2448272"/>
          </a:xfrm>
          <a:prstGeom prst="roundRect">
            <a:avLst/>
          </a:prstGeom>
          <a:solidFill>
            <a:srgbClr val="F8F6E5"/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 Box 78"/>
          <p:cNvSpPr txBox="1">
            <a:spLocks noChangeArrowheads="1"/>
          </p:cNvSpPr>
          <p:nvPr/>
        </p:nvSpPr>
        <p:spPr bwMode="auto">
          <a:xfrm>
            <a:off x="1557323" y="5582270"/>
            <a:ext cx="6471061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9pPr>
          </a:lstStyle>
          <a:p>
            <a:pPr lvl="1" indent="0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endParaRPr lang="fr-FR" sz="1600" dirty="0" smtClean="0">
              <a:solidFill>
                <a:srgbClr val="2B3B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r>
              <a:rPr lang="fr-FR" sz="1600" i="1" dirty="0" smtClean="0">
                <a:solidFill>
                  <a:srgbClr val="2B3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1600" i="1" dirty="0">
                <a:solidFill>
                  <a:srgbClr val="2B3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scoliose </a:t>
            </a:r>
            <a:r>
              <a:rPr lang="fr-FR" sz="1600" i="1" dirty="0" smtClean="0">
                <a:solidFill>
                  <a:srgbClr val="2B3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n’a aucun lien avec une mauvaise posture ou le port d’un cartable trop lourd !!!</a:t>
            </a:r>
            <a:endParaRPr lang="fr-FR" sz="1600" i="1" dirty="0">
              <a:solidFill>
                <a:srgbClr val="2B3B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5733256"/>
            <a:ext cx="1325005" cy="104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92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6512" y="-10026"/>
            <a:ext cx="7920880" cy="1083756"/>
          </a:xfrm>
          <a:prstGeom prst="rect">
            <a:avLst/>
          </a:prstGeom>
          <a:solidFill>
            <a:srgbClr val="F8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621"/>
            <a:ext cx="7853688" cy="119413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176" y="2621"/>
            <a:ext cx="1326824" cy="1071109"/>
          </a:xfrm>
          <a:prstGeom prst="rect">
            <a:avLst/>
          </a:prstGeom>
        </p:spPr>
      </p:pic>
      <p:sp>
        <p:nvSpPr>
          <p:cNvPr id="7" name="Text Box 78"/>
          <p:cNvSpPr txBox="1">
            <a:spLocks noChangeArrowheads="1"/>
          </p:cNvSpPr>
          <p:nvPr/>
        </p:nvSpPr>
        <p:spPr bwMode="auto">
          <a:xfrm>
            <a:off x="-1260648" y="-404847"/>
            <a:ext cx="939172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9pPr>
          </a:lstStyle>
          <a:p>
            <a:pPr marL="285750" indent="-285750" algn="l">
              <a:buClr>
                <a:srgbClr val="99C018"/>
              </a:buClr>
              <a:buFont typeface="Webdings" pitchFamily="18" charset="2"/>
              <a:buChar char="&lt;"/>
              <a:defRPr/>
            </a:pPr>
            <a:endParaRPr lang="fr-FR" sz="3500" dirty="0" smtClean="0">
              <a:latin typeface="Arial" charset="0"/>
              <a:cs typeface="Arial" charset="0"/>
            </a:endParaRPr>
          </a:p>
          <a:p>
            <a:pPr lvl="1" indent="0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r>
              <a:rPr lang="fr-FR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FR" sz="3500" b="1" dirty="0" smtClean="0">
                <a:solidFill>
                  <a:srgbClr val="2B3B8D"/>
                </a:solidFill>
                <a:latin typeface="French Script MT" panose="03020402040607040605" pitchFamily="66" charset="0"/>
                <a:cs typeface="Arial" panose="020B0604020202020204" pitchFamily="34" charset="0"/>
              </a:rPr>
              <a:t>Comment ça se soigne ? </a:t>
            </a:r>
            <a:endParaRPr lang="fr-FR" sz="3500" dirty="0" smtClean="0">
              <a:solidFill>
                <a:srgbClr val="2B3B8D"/>
              </a:solidFill>
              <a:latin typeface="French Script MT" panose="03020402040607040605" pitchFamily="66" charset="0"/>
              <a:cs typeface="Arial" charset="0"/>
            </a:endParaRPr>
          </a:p>
        </p:txBody>
      </p:sp>
      <p:sp>
        <p:nvSpPr>
          <p:cNvPr id="9" name="Text Box 78"/>
          <p:cNvSpPr txBox="1">
            <a:spLocks noChangeArrowheads="1"/>
          </p:cNvSpPr>
          <p:nvPr/>
        </p:nvSpPr>
        <p:spPr bwMode="auto">
          <a:xfrm>
            <a:off x="1014746" y="1196934"/>
            <a:ext cx="7465841" cy="333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9pPr>
          </a:lstStyle>
          <a:p>
            <a:pPr lvl="1" indent="0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endParaRPr lang="fr-FR" sz="1600" dirty="0">
              <a:latin typeface="Arial" charset="0"/>
              <a:cs typeface="Arial" charset="0"/>
            </a:endParaRPr>
          </a:p>
          <a:p>
            <a:pPr lvl="1" indent="-565150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r>
              <a:rPr lang="fr-FR" sz="3200" b="1" dirty="0" smtClean="0">
                <a:solidFill>
                  <a:srgbClr val="F01A79"/>
                </a:solidFill>
                <a:latin typeface="French Script MT" panose="03020402040607040605" pitchFamily="66" charset="0"/>
                <a:cs typeface="Arial" panose="020B0604020202020204" pitchFamily="34" charset="0"/>
              </a:rPr>
              <a:t>Le plus souvent avec un corset.</a:t>
            </a:r>
            <a:endParaRPr lang="fr-FR" sz="3200" b="1" dirty="0">
              <a:solidFill>
                <a:srgbClr val="F01A79"/>
              </a:solidFill>
              <a:latin typeface="French Script MT" panose="03020402040607040605" pitchFamily="66" charset="0"/>
              <a:cs typeface="Arial" panose="020B0604020202020204" pitchFamily="34" charset="0"/>
            </a:endParaRPr>
          </a:p>
          <a:p>
            <a:pPr lvl="1" indent="0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 indent="0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Je dois porter un </a:t>
            </a:r>
            <a:r>
              <a:rPr lang="fr-F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corset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 indent="0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Je dois le porter </a:t>
            </a:r>
            <a:r>
              <a:rPr lang="fr-FR" sz="1600" dirty="0">
                <a:solidFill>
                  <a:srgbClr val="88B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heures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par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jour et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jusqu’à la fin de </a:t>
            </a:r>
            <a:r>
              <a:rPr lang="fr-FR" sz="1600" b="1">
                <a:latin typeface="Arial" panose="020B0604020202020204" pitchFamily="34" charset="0"/>
                <a:cs typeface="Arial" panose="020B0604020202020204" pitchFamily="34" charset="0"/>
              </a:rPr>
              <a:t>ma </a:t>
            </a:r>
            <a:r>
              <a:rPr lang="fr-FR" sz="1600" b="1" smtClean="0">
                <a:latin typeface="Arial" panose="020B0604020202020204" pitchFamily="34" charset="0"/>
                <a:cs typeface="Arial" panose="020B0604020202020204" pitchFamily="34" charset="0"/>
              </a:rPr>
              <a:t>croissance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buFont typeface="Webdings" pitchFamily="18" charset="2"/>
              <a:buChar char="&lt;"/>
              <a:defRPr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rgbClr val="88B733"/>
              </a:buClr>
              <a:defRPr/>
            </a:pPr>
            <a:endParaRPr lang="fr-FR" sz="1600" dirty="0">
              <a:latin typeface="Arial" charset="0"/>
              <a:cs typeface="Arial" charset="0"/>
            </a:endParaRPr>
          </a:p>
          <a:p>
            <a:pPr marL="285750" indent="-285750" algn="l">
              <a:buClr>
                <a:srgbClr val="88B733"/>
              </a:buClr>
              <a:buFont typeface="Webdings" pitchFamily="18" charset="2"/>
              <a:buChar char="&lt;"/>
              <a:defRPr/>
            </a:pPr>
            <a:endParaRPr lang="fr-FR" sz="1600" dirty="0" smtClean="0">
              <a:latin typeface="Arial" charset="0"/>
              <a:cs typeface="Arial" charset="0"/>
            </a:endParaRPr>
          </a:p>
          <a:p>
            <a:pPr algn="l">
              <a:buClr>
                <a:srgbClr val="177AB8"/>
              </a:buClr>
              <a:defRPr/>
            </a:pPr>
            <a:r>
              <a:rPr lang="fr-FR" sz="1600" dirty="0" smtClean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1" name="Image 10" descr="marin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82" y="4948515"/>
            <a:ext cx="1152128" cy="166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 descr="ethniqu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012" y="4936435"/>
            <a:ext cx="1080120" cy="163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4" descr="triangle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29000"/>
            <a:ext cx="1314754" cy="196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5" descr="summer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74208"/>
            <a:ext cx="1269710" cy="200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 descr="Pois graphique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84984"/>
            <a:ext cx="1314754" cy="189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32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6512" y="-10026"/>
            <a:ext cx="7920880" cy="1083756"/>
          </a:xfrm>
          <a:prstGeom prst="rect">
            <a:avLst/>
          </a:prstGeom>
          <a:solidFill>
            <a:srgbClr val="F8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621"/>
            <a:ext cx="7853688" cy="119413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176" y="2621"/>
            <a:ext cx="1326824" cy="1071109"/>
          </a:xfrm>
          <a:prstGeom prst="rect">
            <a:avLst/>
          </a:prstGeom>
        </p:spPr>
      </p:pic>
      <p:sp>
        <p:nvSpPr>
          <p:cNvPr id="7" name="Text Box 78"/>
          <p:cNvSpPr txBox="1">
            <a:spLocks noChangeArrowheads="1"/>
          </p:cNvSpPr>
          <p:nvPr/>
        </p:nvSpPr>
        <p:spPr bwMode="auto">
          <a:xfrm>
            <a:off x="-1260648" y="-404847"/>
            <a:ext cx="939172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9pPr>
          </a:lstStyle>
          <a:p>
            <a:pPr marL="285750" indent="-285750" algn="l">
              <a:buClr>
                <a:srgbClr val="99C018"/>
              </a:buClr>
              <a:buFont typeface="Webdings" pitchFamily="18" charset="2"/>
              <a:buChar char="&lt;"/>
              <a:defRPr/>
            </a:pPr>
            <a:endParaRPr lang="fr-FR" sz="3500" dirty="0" smtClean="0">
              <a:latin typeface="Arial" charset="0"/>
              <a:cs typeface="Arial" charset="0"/>
            </a:endParaRPr>
          </a:p>
          <a:p>
            <a:pPr lvl="1" indent="0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r>
              <a:rPr lang="fr-FR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FR" sz="3500" b="1" dirty="0" smtClean="0">
                <a:solidFill>
                  <a:srgbClr val="2B3B8D"/>
                </a:solidFill>
                <a:latin typeface="French Script MT" panose="03020402040607040605" pitchFamily="66" charset="0"/>
                <a:cs typeface="Arial" panose="020B0604020202020204" pitchFamily="34" charset="0"/>
              </a:rPr>
              <a:t>Comment ça marche un corset ? </a:t>
            </a:r>
            <a:endParaRPr lang="fr-FR" sz="3500" dirty="0" smtClean="0">
              <a:solidFill>
                <a:srgbClr val="2B3B8D"/>
              </a:solidFill>
              <a:latin typeface="French Script MT" panose="03020402040607040605" pitchFamily="66" charset="0"/>
              <a:cs typeface="Arial" charset="0"/>
            </a:endParaRPr>
          </a:p>
        </p:txBody>
      </p:sp>
      <p:sp>
        <p:nvSpPr>
          <p:cNvPr id="9" name="Text Box 78"/>
          <p:cNvSpPr txBox="1">
            <a:spLocks noChangeArrowheads="1"/>
          </p:cNvSpPr>
          <p:nvPr/>
        </p:nvSpPr>
        <p:spPr bwMode="auto">
          <a:xfrm>
            <a:off x="395536" y="1144483"/>
            <a:ext cx="8085051" cy="155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9pPr>
          </a:lstStyle>
          <a:p>
            <a:pPr lvl="1" indent="0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endParaRPr lang="fr-FR" sz="1600" dirty="0">
              <a:latin typeface="Arial" charset="0"/>
              <a:cs typeface="Arial" charset="0"/>
            </a:endParaRPr>
          </a:p>
          <a:p>
            <a:pPr marL="177800" lvl="1" indent="0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corset est en plastique,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il a été fabriqué uniquement pour moi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. C’est un spécialiste qui me l’a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fabriqué, on l’appelle un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ORTHOPROTHESISTE</a:t>
            </a:r>
          </a:p>
          <a:p>
            <a:pPr marL="177800" lvl="1" indent="0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 indent="0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Le corset va agir un peu comme un tuteur avec un jeune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arbre pour qu’il pousse droit. </a:t>
            </a:r>
            <a:r>
              <a:rPr lang="fr-FR" sz="1600" dirty="0" smtClean="0"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2050" name="Picture 2" descr="E:\BANQUE IMAGES\S8D01 - MARKETING TOOLS\blog scoliose\web ortho\illustrations\colonne-avec-corset-flech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24944"/>
            <a:ext cx="1771302" cy="334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78"/>
          <p:cNvSpPr txBox="1">
            <a:spLocks noChangeArrowheads="1"/>
          </p:cNvSpPr>
          <p:nvPr/>
        </p:nvSpPr>
        <p:spPr bwMode="auto">
          <a:xfrm>
            <a:off x="5178731" y="4437112"/>
            <a:ext cx="3116500" cy="830997"/>
          </a:xfrm>
          <a:prstGeom prst="rect">
            <a:avLst/>
          </a:prstGeom>
          <a:solidFill>
            <a:srgbClr val="F8F6E5"/>
          </a:solidFill>
          <a:ln>
            <a:solidFill>
              <a:schemeClr val="accent1">
                <a:shade val="50000"/>
              </a:schemeClr>
            </a:solidFill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9pPr>
          </a:lstStyle>
          <a:p>
            <a:pPr marL="93663" lvl="1" indent="0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r>
              <a:rPr lang="fr-FR" sz="1600" i="1" dirty="0" smtClean="0">
                <a:solidFill>
                  <a:srgbClr val="2B3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corset va appuyer là où il faut pour que ma colonne ne se déforme pas plus</a:t>
            </a: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6512" y="-10026"/>
            <a:ext cx="7920880" cy="1083756"/>
          </a:xfrm>
          <a:prstGeom prst="rect">
            <a:avLst/>
          </a:prstGeom>
          <a:solidFill>
            <a:srgbClr val="F8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621"/>
            <a:ext cx="7853688" cy="119413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176" y="2621"/>
            <a:ext cx="1326824" cy="1071109"/>
          </a:xfrm>
          <a:prstGeom prst="rect">
            <a:avLst/>
          </a:prstGeom>
        </p:spPr>
      </p:pic>
      <p:sp>
        <p:nvSpPr>
          <p:cNvPr id="7" name="Text Box 78"/>
          <p:cNvSpPr txBox="1">
            <a:spLocks noChangeArrowheads="1"/>
          </p:cNvSpPr>
          <p:nvPr/>
        </p:nvSpPr>
        <p:spPr bwMode="auto">
          <a:xfrm>
            <a:off x="-1260648" y="-404847"/>
            <a:ext cx="939172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9pPr>
          </a:lstStyle>
          <a:p>
            <a:pPr marL="285750" indent="-285750" algn="l">
              <a:buClr>
                <a:srgbClr val="99C018"/>
              </a:buClr>
              <a:buFont typeface="Webdings" pitchFamily="18" charset="2"/>
              <a:buChar char="&lt;"/>
              <a:defRPr/>
            </a:pPr>
            <a:endParaRPr lang="fr-FR" sz="3500" dirty="0" smtClean="0">
              <a:latin typeface="Arial" charset="0"/>
              <a:cs typeface="Arial" charset="0"/>
            </a:endParaRPr>
          </a:p>
          <a:p>
            <a:pPr lvl="1" indent="0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r>
              <a:rPr lang="fr-FR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FR" sz="3500" b="1" dirty="0" smtClean="0">
                <a:solidFill>
                  <a:srgbClr val="2B3B8D"/>
                </a:solidFill>
                <a:latin typeface="French Script MT" panose="03020402040607040605" pitchFamily="66" charset="0"/>
                <a:cs typeface="Arial" panose="020B0604020202020204" pitchFamily="34" charset="0"/>
              </a:rPr>
              <a:t>Ma vie avec un corset </a:t>
            </a:r>
            <a:endParaRPr lang="fr-FR" sz="3500" dirty="0" smtClean="0">
              <a:solidFill>
                <a:srgbClr val="2B3B8D"/>
              </a:solidFill>
              <a:latin typeface="French Script MT" panose="03020402040607040605" pitchFamily="66" charset="0"/>
              <a:cs typeface="Arial" charset="0"/>
            </a:endParaRPr>
          </a:p>
        </p:txBody>
      </p:sp>
      <p:sp>
        <p:nvSpPr>
          <p:cNvPr id="9" name="Text Box 78"/>
          <p:cNvSpPr txBox="1">
            <a:spLocks noChangeArrowheads="1"/>
          </p:cNvSpPr>
          <p:nvPr/>
        </p:nvSpPr>
        <p:spPr bwMode="auto">
          <a:xfrm>
            <a:off x="395537" y="1144483"/>
            <a:ext cx="6696744" cy="293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9pPr>
          </a:lstStyle>
          <a:p>
            <a:pPr lvl="1" indent="0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endParaRPr lang="fr-FR" sz="1600" dirty="0">
              <a:latin typeface="Arial" charset="0"/>
              <a:cs typeface="Arial" charset="0"/>
            </a:endParaRPr>
          </a:p>
          <a:p>
            <a:pPr marL="463550" lvl="1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Jusqu’à la fin de ma croissance, je serai suivi par un médecin spécialiste du dos plusieurs fois par an et je devrai faire des radios pour contrôler l’évolution de ma scoliose.</a:t>
            </a:r>
          </a:p>
          <a:p>
            <a:pPr marL="463550" lvl="1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buFont typeface="Arial" panose="020B0604020202020204" pitchFamily="34" charset="0"/>
              <a:buChar char="•"/>
              <a:defRPr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50" lvl="1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Je dois également muscler mon dos en faisant des exercices ou de la kinésithérapie.</a:t>
            </a:r>
          </a:p>
          <a:p>
            <a:pPr marL="463550" lvl="1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buFont typeface="Arial" panose="020B0604020202020204" pitchFamily="34" charset="0"/>
              <a:buChar char="•"/>
              <a:defRPr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550" lvl="1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J’aurai plusieurs corsets au cours de mon traitement pour qu’ils soient toujours adaptés à ma taille. </a:t>
            </a:r>
            <a:endParaRPr lang="fr-FR" sz="1600" dirty="0" smtClean="0">
              <a:latin typeface="Arial" charset="0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8388"/>
            <a:ext cx="4450071" cy="250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1772816"/>
            <a:ext cx="2095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25144"/>
            <a:ext cx="3646898" cy="158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97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6512" y="-10026"/>
            <a:ext cx="7920880" cy="1083756"/>
          </a:xfrm>
          <a:prstGeom prst="rect">
            <a:avLst/>
          </a:prstGeom>
          <a:solidFill>
            <a:srgbClr val="F8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621"/>
            <a:ext cx="7853688" cy="119413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176" y="2621"/>
            <a:ext cx="1326824" cy="1071109"/>
          </a:xfrm>
          <a:prstGeom prst="rect">
            <a:avLst/>
          </a:prstGeom>
        </p:spPr>
      </p:pic>
      <p:sp>
        <p:nvSpPr>
          <p:cNvPr id="7" name="Text Box 78"/>
          <p:cNvSpPr txBox="1">
            <a:spLocks noChangeArrowheads="1"/>
          </p:cNvSpPr>
          <p:nvPr/>
        </p:nvSpPr>
        <p:spPr bwMode="auto">
          <a:xfrm>
            <a:off x="-1260648" y="-404847"/>
            <a:ext cx="939172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9pPr>
          </a:lstStyle>
          <a:p>
            <a:pPr marL="285750" indent="-285750" algn="l">
              <a:buClr>
                <a:srgbClr val="99C018"/>
              </a:buClr>
              <a:buFont typeface="Webdings" pitchFamily="18" charset="2"/>
              <a:buChar char="&lt;"/>
              <a:defRPr/>
            </a:pPr>
            <a:endParaRPr lang="fr-FR" sz="3500" dirty="0" smtClean="0">
              <a:latin typeface="Arial" charset="0"/>
              <a:cs typeface="Arial" charset="0"/>
            </a:endParaRPr>
          </a:p>
          <a:p>
            <a:pPr lvl="1" indent="0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r>
              <a:rPr lang="fr-FR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FR" sz="3500" b="1" dirty="0" smtClean="0">
                <a:solidFill>
                  <a:srgbClr val="2B3B8D"/>
                </a:solidFill>
                <a:latin typeface="French Script MT" panose="03020402040607040605" pitchFamily="66" charset="0"/>
                <a:cs typeface="Arial" panose="020B0604020202020204" pitchFamily="34" charset="0"/>
              </a:rPr>
              <a:t>Qu’est ce que ça fait d’avoir un corset ? </a:t>
            </a:r>
            <a:endParaRPr lang="fr-FR" sz="3500" dirty="0" smtClean="0">
              <a:solidFill>
                <a:srgbClr val="2B3B8D"/>
              </a:solidFill>
              <a:latin typeface="French Script MT" panose="03020402040607040605" pitchFamily="66" charset="0"/>
              <a:cs typeface="Arial" charset="0"/>
            </a:endParaRPr>
          </a:p>
        </p:txBody>
      </p:sp>
      <p:sp>
        <p:nvSpPr>
          <p:cNvPr id="9" name="Text Box 78"/>
          <p:cNvSpPr txBox="1">
            <a:spLocks noChangeArrowheads="1"/>
          </p:cNvSpPr>
          <p:nvPr/>
        </p:nvSpPr>
        <p:spPr bwMode="auto">
          <a:xfrm>
            <a:off x="395536" y="1144483"/>
            <a:ext cx="8085051" cy="3708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9pPr>
          </a:lstStyle>
          <a:p>
            <a:pPr lvl="1" indent="0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endParaRPr lang="fr-FR" sz="1600" dirty="0">
              <a:latin typeface="Arial" charset="0"/>
              <a:cs typeface="Arial" charset="0"/>
            </a:endParaRPr>
          </a:p>
          <a:p>
            <a:pPr marL="1028700" lvl="1" algn="l">
              <a:spcBef>
                <a:spcPts val="0"/>
              </a:spcBef>
              <a:spcAft>
                <a:spcPts val="1200"/>
              </a:spcAft>
              <a:buClr>
                <a:srgbClr val="DE1B75"/>
              </a:buClr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C’était difficile au début surtout pour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dormir </a:t>
            </a:r>
          </a:p>
          <a:p>
            <a:pPr marL="1028700" lvl="1" algn="l">
              <a:spcBef>
                <a:spcPts val="0"/>
              </a:spcBef>
              <a:spcAft>
                <a:spcPts val="1200"/>
              </a:spcAft>
              <a:buClr>
                <a:srgbClr val="DE1B75"/>
              </a:buClr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gêne, ça tient un peu chaud (c’est bien l’hiver mais pas l’été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028700" lvl="1" algn="l">
              <a:spcBef>
                <a:spcPts val="0"/>
              </a:spcBef>
              <a:spcAft>
                <a:spcPts val="1200"/>
              </a:spcAft>
              <a:buClr>
                <a:srgbClr val="DE1B75"/>
              </a:buClr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ne peux pas toujours m’habiller comme je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veux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algn="l">
              <a:spcBef>
                <a:spcPts val="0"/>
              </a:spcBef>
              <a:spcAft>
                <a:spcPts val="1200"/>
              </a:spcAft>
              <a:buClr>
                <a:srgbClr val="DE1B75"/>
              </a:buClr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J’ai mis quelques jours à m’habituer mais maintenant c’est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bon</a:t>
            </a:r>
          </a:p>
          <a:p>
            <a:pPr marL="1028700" lvl="1" algn="l">
              <a:spcBef>
                <a:spcPts val="0"/>
              </a:spcBef>
              <a:spcAft>
                <a:spcPts val="1200"/>
              </a:spcAft>
              <a:buClr>
                <a:srgbClr val="DE1B75"/>
              </a:buClr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On vit normalement</a:t>
            </a:r>
          </a:p>
          <a:p>
            <a:pPr marL="1028700" lvl="1" algn="l">
              <a:spcBef>
                <a:spcPts val="0"/>
              </a:spcBef>
              <a:spcAft>
                <a:spcPts val="1200"/>
              </a:spcAft>
              <a:buClr>
                <a:srgbClr val="DE1B75"/>
              </a:buClr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On peut faire quasiment tous les sports (sauf l’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accrogym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, les sports de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combat…) 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mais il faut enlever son corset </a:t>
            </a:r>
            <a:r>
              <a:rPr lang="fr-FR" sz="1600" dirty="0" smtClean="0">
                <a:solidFill>
                  <a:srgbClr val="88B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(à modifier selon le </a:t>
            </a:r>
            <a:r>
              <a:rPr lang="fr-FR" sz="1600" dirty="0">
                <a:solidFill>
                  <a:srgbClr val="88B7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médecin)</a:t>
            </a:r>
          </a:p>
          <a:p>
            <a:pPr marL="1028700" lvl="1" algn="l">
              <a:spcBef>
                <a:spcPts val="0"/>
              </a:spcBef>
              <a:spcAft>
                <a:spcPts val="1200"/>
              </a:spcAft>
              <a:buClr>
                <a:srgbClr val="DE1B75"/>
              </a:buClr>
              <a:buFont typeface="Arial" panose="020B0604020202020204" pitchFamily="34" charset="0"/>
              <a:buChar char="•"/>
              <a:defRPr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Il est déconseillé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de porter des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choses lourdes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 : cartable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indent="0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539552" y="4869160"/>
            <a:ext cx="7713053" cy="2376264"/>
          </a:xfrm>
          <a:prstGeom prst="roundRect">
            <a:avLst/>
          </a:prstGeom>
          <a:solidFill>
            <a:srgbClr val="F8F6E5"/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 Box 78"/>
          <p:cNvSpPr txBox="1">
            <a:spLocks noChangeArrowheads="1"/>
          </p:cNvSpPr>
          <p:nvPr/>
        </p:nvSpPr>
        <p:spPr bwMode="auto">
          <a:xfrm>
            <a:off x="3203848" y="5013176"/>
            <a:ext cx="492722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9pPr>
          </a:lstStyle>
          <a:p>
            <a:pPr lvl="1" indent="0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endParaRPr lang="fr-FR" sz="1600" dirty="0" smtClean="0">
              <a:solidFill>
                <a:srgbClr val="2B3B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r>
              <a:rPr lang="fr-FR" sz="1600" i="1" dirty="0" smtClean="0">
                <a:solidFill>
                  <a:srgbClr val="2B3B8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qui est le plus dur à supporter c’est la moquerie et le regard de certaines personnes</a:t>
            </a:r>
            <a:endParaRPr lang="fr-FR" sz="1600" i="1" dirty="0">
              <a:solidFill>
                <a:srgbClr val="2B3B8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95" y="4984005"/>
            <a:ext cx="309562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79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36512" y="-10026"/>
            <a:ext cx="7920880" cy="1083756"/>
          </a:xfrm>
          <a:prstGeom prst="rect">
            <a:avLst/>
          </a:prstGeom>
          <a:solidFill>
            <a:srgbClr val="F8F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621"/>
            <a:ext cx="7853688" cy="119413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176" y="2621"/>
            <a:ext cx="1326824" cy="1071109"/>
          </a:xfrm>
          <a:prstGeom prst="rect">
            <a:avLst/>
          </a:prstGeom>
        </p:spPr>
      </p:pic>
      <p:sp>
        <p:nvSpPr>
          <p:cNvPr id="7" name="Text Box 78"/>
          <p:cNvSpPr txBox="1">
            <a:spLocks noChangeArrowheads="1"/>
          </p:cNvSpPr>
          <p:nvPr/>
        </p:nvSpPr>
        <p:spPr bwMode="auto">
          <a:xfrm>
            <a:off x="-1260648" y="-404847"/>
            <a:ext cx="939172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9pPr>
          </a:lstStyle>
          <a:p>
            <a:pPr marL="285750" indent="-285750" algn="l">
              <a:buClr>
                <a:srgbClr val="99C018"/>
              </a:buClr>
              <a:buFont typeface="Webdings" pitchFamily="18" charset="2"/>
              <a:buChar char="&lt;"/>
              <a:defRPr/>
            </a:pPr>
            <a:endParaRPr lang="fr-FR" sz="3500" dirty="0" smtClean="0">
              <a:latin typeface="Arial" charset="0"/>
              <a:cs typeface="Arial" charset="0"/>
            </a:endParaRPr>
          </a:p>
          <a:p>
            <a:pPr lvl="1" indent="0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r>
              <a:rPr lang="fr-FR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fr-FR" sz="3500" b="1" dirty="0" smtClean="0">
                <a:solidFill>
                  <a:srgbClr val="2B3B8D"/>
                </a:solidFill>
                <a:latin typeface="French Script MT" panose="03020402040607040605" pitchFamily="66" charset="0"/>
                <a:cs typeface="Arial" panose="020B0604020202020204" pitchFamily="34" charset="0"/>
              </a:rPr>
              <a:t>Si je ne porte pas ou pas bien mon corset…</a:t>
            </a:r>
            <a:endParaRPr lang="fr-FR" sz="3500" dirty="0" smtClean="0">
              <a:solidFill>
                <a:srgbClr val="2B3B8D"/>
              </a:solidFill>
              <a:latin typeface="French Script MT" panose="03020402040607040605" pitchFamily="66" charset="0"/>
              <a:cs typeface="Arial" charset="0"/>
            </a:endParaRPr>
          </a:p>
        </p:txBody>
      </p:sp>
      <p:sp>
        <p:nvSpPr>
          <p:cNvPr id="10" name="Text Box 78"/>
          <p:cNvSpPr txBox="1">
            <a:spLocks noChangeArrowheads="1"/>
          </p:cNvSpPr>
          <p:nvPr/>
        </p:nvSpPr>
        <p:spPr bwMode="auto">
          <a:xfrm>
            <a:off x="1014746" y="1052736"/>
            <a:ext cx="7465841" cy="543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eestyle Script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eestyle Script" pitchFamily="66" charset="0"/>
              </a:defRPr>
            </a:lvl9pPr>
          </a:lstStyle>
          <a:p>
            <a:pPr lvl="1" indent="0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endParaRPr lang="fr-FR" sz="1600" dirty="0">
              <a:latin typeface="Arial" charset="0"/>
              <a:cs typeface="Arial" charset="0"/>
            </a:endParaRPr>
          </a:p>
          <a:p>
            <a:pPr lvl="1" indent="-565150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r>
              <a:rPr lang="fr-FR" sz="3200" b="1" dirty="0" smtClean="0">
                <a:solidFill>
                  <a:srgbClr val="F01A79"/>
                </a:solidFill>
                <a:latin typeface="French Script MT" panose="03020402040607040605" pitchFamily="66" charset="0"/>
                <a:cs typeface="Arial" panose="020B0604020202020204" pitchFamily="34" charset="0"/>
              </a:rPr>
              <a:t>Je risque :</a:t>
            </a:r>
            <a:endParaRPr lang="fr-FR" sz="3200" b="1" dirty="0">
              <a:solidFill>
                <a:srgbClr val="F01A79"/>
              </a:solidFill>
              <a:latin typeface="French Script MT" panose="03020402040607040605" pitchFamily="66" charset="0"/>
              <a:cs typeface="Arial" panose="020B0604020202020204" pitchFamily="34" charset="0"/>
            </a:endParaRPr>
          </a:p>
          <a:p>
            <a:pPr lvl="1" indent="0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 indent="2420938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Une opération</a:t>
            </a:r>
          </a:p>
          <a:p>
            <a:pPr marL="177800" lvl="1" indent="2420938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 indent="2420938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 indent="2420938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 indent="2420938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 indent="2420938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D’avoir mal au dos à l’âge adulte</a:t>
            </a:r>
          </a:p>
          <a:p>
            <a:pPr marL="177800" lvl="1" indent="2420938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 indent="2420938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 indent="2420938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 indent="2420938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endParaRPr lang="fr-F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lvl="1" indent="2420938" algn="l">
              <a:spcBef>
                <a:spcPts val="0"/>
              </a:spcBef>
              <a:spcAft>
                <a:spcPts val="600"/>
              </a:spcAft>
              <a:buClr>
                <a:srgbClr val="DE1B75"/>
              </a:buClr>
              <a:defRPr/>
            </a:pP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D’avoir le dos déformé</a:t>
            </a:r>
          </a:p>
          <a:p>
            <a:pPr algn="l">
              <a:buClr>
                <a:srgbClr val="177AB8"/>
              </a:buClr>
              <a:defRPr/>
            </a:pPr>
            <a:endParaRPr lang="fr-FR" sz="1600" dirty="0" smtClean="0">
              <a:latin typeface="Arial" charset="0"/>
              <a:cs typeface="Arial" charset="0"/>
            </a:endParaRPr>
          </a:p>
        </p:txBody>
      </p:sp>
      <p:pic>
        <p:nvPicPr>
          <p:cNvPr id="4098" name="Picture 2" descr="E:\BANQUE IMAGES\S8D01 - MARKETING TOOLS\blog scoliose\web ortho\illustrations\complicatio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02"/>
          <a:stretch/>
        </p:blipFill>
        <p:spPr bwMode="auto">
          <a:xfrm>
            <a:off x="3686532" y="3645024"/>
            <a:ext cx="1061134" cy="148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BANQUE IMAGES\S8D01 - MARKETING TOOLS\blog scoliose\web ortho\illustrations\complicatio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4" r="35591"/>
          <a:stretch/>
        </p:blipFill>
        <p:spPr bwMode="auto">
          <a:xfrm>
            <a:off x="2397882" y="1988840"/>
            <a:ext cx="965362" cy="132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BANQUE IMAGES\S8D01 - MARKETING TOOLS\blog scoliose\web ortho\illustrations\complicatio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14"/>
          <a:stretch/>
        </p:blipFill>
        <p:spPr bwMode="auto">
          <a:xfrm>
            <a:off x="2459005" y="5318479"/>
            <a:ext cx="1057637" cy="153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04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loé Simone l'art gothique 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TC102529720[[fn=Chloé Simone l'art gothique 5.pptx]]</Template>
  <TotalTime>15283</TotalTime>
  <Words>345</Words>
  <Application>Microsoft Office PowerPoint</Application>
  <PresentationFormat>Affichage à l'écran (4:3)</PresentationFormat>
  <Paragraphs>102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Chloé Simone l'art gothique 5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MARS 2009 PROTEOR RENNES  PRESENTE</dc:title>
  <dc:creator>utilisateur</dc:creator>
  <cp:lastModifiedBy>ahouiste</cp:lastModifiedBy>
  <cp:revision>549</cp:revision>
  <cp:lastPrinted>2015-06-04T09:54:11Z</cp:lastPrinted>
  <dcterms:created xsi:type="dcterms:W3CDTF">2008-12-11T21:12:21Z</dcterms:created>
  <dcterms:modified xsi:type="dcterms:W3CDTF">2015-09-02T07:03:57Z</dcterms:modified>
</cp:coreProperties>
</file>