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70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3F1"/>
    <a:srgbClr val="0B2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7B1D-E7B4-4C30-A5FE-81346672901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1098C-5891-45A4-A8AD-5F1D6F8BB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35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F5E6-F3C7-4314-B7F6-3929B4434616}" type="datetime1">
              <a:rPr lang="fr-FR" smtClean="0"/>
              <a:t>20/05/2019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4E3B-390A-490A-8361-C15BAD0B294A}" type="datetime1">
              <a:rPr lang="fr-FR" smtClean="0"/>
              <a:t>20/05/2019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557C-C9F9-4DA5-8703-EA9BE39D2DBD}" type="datetime1">
              <a:rPr lang="fr-FR" smtClean="0"/>
              <a:t>20/05/2019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8BFB-02B9-4F1D-A997-F2ED414FEC27}" type="datetime1">
              <a:rPr lang="fr-FR" smtClean="0"/>
              <a:t>20/05/2019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2EA5-DC64-4A2D-B49B-F135766820EF}" type="datetime1">
              <a:rPr lang="fr-FR" smtClean="0"/>
              <a:t>20/05/2019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9CE-A874-4271-88DE-F0715CB299E1}" type="datetime1">
              <a:rPr lang="fr-FR" smtClean="0"/>
              <a:t>20/05/2019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75C7-35DA-4FFC-A426-B3AA63162C61}" type="datetime1">
              <a:rPr lang="fr-FR" smtClean="0"/>
              <a:t>20/05/2019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03A2-66A0-4605-B3DF-59C1B395E6E2}" type="datetime1">
              <a:rPr lang="fr-FR" smtClean="0"/>
              <a:t>20/05/2019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B1CB-9999-4440-B792-23D9DA51DF87}" type="datetime1">
              <a:rPr lang="fr-FR" smtClean="0"/>
              <a:t>20/05/2019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39B-8B03-46A2-9504-30C6BC81A132}" type="datetime1">
              <a:rPr lang="fr-FR" smtClean="0"/>
              <a:t>20/05/2019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825B-301E-46A5-8EE2-700FFE428ABD}" type="datetime1">
              <a:rPr lang="fr-FR" smtClean="0"/>
              <a:t>20/05/2019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ppleberry" pitchFamily="2" charset="0"/>
              </a:defRPr>
            </a:lvl1pPr>
          </a:lstStyle>
          <a:p>
            <a:fld id="{C36F9FCC-3ED1-42CC-BD63-283448E19835}" type="datetime1">
              <a:rPr lang="fr-FR" smtClean="0"/>
              <a:t>20/05/2019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appleberry" pitchFamily="2" charset="0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ppleberry" pitchFamily="2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appleberry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4016" y="1988840"/>
            <a:ext cx="7772400" cy="1470025"/>
          </a:xfrm>
        </p:spPr>
        <p:txBody>
          <a:bodyPr>
            <a:noAutofit/>
          </a:bodyPr>
          <a:lstStyle/>
          <a:p>
            <a:r>
              <a:rPr lang="fr-FR" sz="4800" dirty="0" smtClean="0">
                <a:solidFill>
                  <a:srgbClr val="0B2BB1"/>
                </a:solidFill>
              </a:rPr>
              <a:t>Présenter</a:t>
            </a:r>
            <a:br>
              <a:rPr lang="fr-FR" sz="4800" dirty="0" smtClean="0">
                <a:solidFill>
                  <a:srgbClr val="0B2BB1"/>
                </a:solidFill>
              </a:rPr>
            </a:br>
            <a:r>
              <a:rPr lang="fr-FR" sz="4800" dirty="0" smtClean="0">
                <a:solidFill>
                  <a:srgbClr val="0B2BB1"/>
                </a:solidFill>
              </a:rPr>
              <a:t>sa scoliose</a:t>
            </a:r>
            <a:br>
              <a:rPr lang="fr-FR" sz="4800" dirty="0" smtClean="0">
                <a:solidFill>
                  <a:srgbClr val="0B2BB1"/>
                </a:solidFill>
              </a:rPr>
            </a:br>
            <a:r>
              <a:rPr lang="fr-FR" sz="4800" dirty="0" smtClean="0">
                <a:solidFill>
                  <a:srgbClr val="0B2BB1"/>
                </a:solidFill>
              </a:rPr>
              <a:t>à l’école</a:t>
            </a:r>
            <a:endParaRPr lang="fr-FR" sz="4800" dirty="0">
              <a:solidFill>
                <a:srgbClr val="0B2BB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2400" y="5517232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9" name="Picture 5" descr="https://www.imprim-deco.fr/3513-6309-large_default/sticker-autocollant-bulle-bd.jp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25" y="45132"/>
            <a:ext cx="5112568" cy="515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77072"/>
            <a:ext cx="5393500" cy="2408303"/>
          </a:xfrm>
          <a:prstGeom prst="rect">
            <a:avLst/>
          </a:prstGeom>
        </p:spPr>
      </p:pic>
      <p:sp>
        <p:nvSpPr>
          <p:cNvPr id="8" name="Nuage 7"/>
          <p:cNvSpPr/>
          <p:nvPr/>
        </p:nvSpPr>
        <p:spPr>
          <a:xfrm>
            <a:off x="4788024" y="4365104"/>
            <a:ext cx="288032" cy="25202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11" name="Nuage 10"/>
          <p:cNvSpPr/>
          <p:nvPr/>
        </p:nvSpPr>
        <p:spPr>
          <a:xfrm>
            <a:off x="4585810" y="4725144"/>
            <a:ext cx="58198" cy="72008"/>
          </a:xfrm>
          <a:prstGeom prst="cloud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7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Comment savoir si on a une scoliose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0B2BB1"/>
                </a:solidFill>
                <a:latin typeface="appleberry" pitchFamily="2" charset="0"/>
              </a:rPr>
              <a:t>Il existe 2 tests faciles à faire : </a:t>
            </a:r>
            <a:endParaRPr lang="fr-FR" sz="2400" b="1" dirty="0">
              <a:solidFill>
                <a:srgbClr val="0B2BB1"/>
              </a:solidFill>
              <a:latin typeface="appleberry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729066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50" y="4365104"/>
            <a:ext cx="3853669" cy="18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082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Avez-vous des questions ? </a:t>
            </a:r>
            <a:endParaRPr lang="fr-FR" sz="3200" dirty="0"/>
          </a:p>
        </p:txBody>
      </p:sp>
      <p:pic>
        <p:nvPicPr>
          <p:cNvPr id="4098" name="Picture 2" descr="Point D'Interrogation, Question, Faq, Demander, Incon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70" y="1628800"/>
            <a:ext cx="4371486" cy="45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428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Les animaux aussi peuvent avoir une déformation de la colonne vertébrale . . .</a:t>
            </a:r>
            <a:endParaRPr lang="fr-FR" sz="3200" dirty="0"/>
          </a:p>
        </p:txBody>
      </p:sp>
      <p:pic>
        <p:nvPicPr>
          <p:cNvPr id="6" name="Picture 2" descr="http://www.google.fr/url?source=imglanding&amp;ct=img&amp;q=http://referentiel.nouvelobs.com/file/13681670.png&amp;sa=X&amp;ei=lFtwVfSAAsXjU7avgdgG&amp;ved=0CAkQ8wc&amp;usg=AFQjCNHh8uv6XvALYz4ccJWgvwanqis6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60" y="1893471"/>
            <a:ext cx="3226100" cy="1743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BANQUE IMAGES\PHOTOS-IMAGES\DIVERS\ANIMAUX\girafe8_gr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49781"/>
            <a:ext cx="2824912" cy="376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BANQUE IMAGES\PHOTOS-IMAGES\DIVERS\ANIMAUX\scolio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59" y="3963887"/>
            <a:ext cx="3226101" cy="2132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8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Pourquoi je dois porter un corset ?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18864" y="1600200"/>
            <a:ext cx="7643192" cy="4525963"/>
          </a:xfrm>
        </p:spPr>
        <p:txBody>
          <a:bodyPr/>
          <a:lstStyle/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None/>
              <a:defRPr/>
            </a:pPr>
            <a:r>
              <a:rPr lang="fr-FR" sz="2400" b="1" dirty="0">
                <a:solidFill>
                  <a:srgbClr val="0B2BB1"/>
                </a:solidFill>
                <a:latin typeface="appleberry" pitchFamily="2" charset="0"/>
                <a:cs typeface="Arial" panose="020B0604020202020204" pitchFamily="34" charset="0"/>
              </a:rPr>
              <a:t>Parce que j’ai une </a:t>
            </a:r>
            <a:r>
              <a:rPr lang="fr-FR" sz="2400" b="1" dirty="0" smtClean="0">
                <a:solidFill>
                  <a:srgbClr val="0B2BB1"/>
                </a:solidFill>
                <a:latin typeface="appleberry" pitchFamily="2" charset="0"/>
                <a:cs typeface="Arial" panose="020B0604020202020204" pitchFamily="34" charset="0"/>
              </a:rPr>
              <a:t>scoliose.</a:t>
            </a:r>
            <a:r>
              <a:rPr lang="fr-FR" sz="3200" b="1" dirty="0">
                <a:latin typeface="appleberry" pitchFamily="2" charset="0"/>
                <a:cs typeface="Arial" panose="020B0604020202020204" pitchFamily="34" charset="0"/>
              </a:rPr>
              <a:t>	</a:t>
            </a:r>
            <a:r>
              <a:rPr lang="fr-FR" sz="1600" b="1" dirty="0">
                <a:latin typeface="appleberry" pitchFamily="2" charset="0"/>
                <a:cs typeface="Arial" panose="020B0604020202020204" pitchFamily="34" charset="0"/>
              </a:rPr>
              <a:t>	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>
              <a:latin typeface="appleberry" pitchFamily="2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None/>
              <a:defRPr/>
            </a:pP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La scoliose est une déformation de la colonne vertébrale en « S ».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76" y="3212976"/>
            <a:ext cx="34671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369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Comment on a découvert que j’avais une scoliose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2880" y="185536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FR" sz="2400" dirty="0" smtClean="0">
              <a:latin typeface="appleberry" pitchFamily="2" charset="0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0B2BB1"/>
                </a:solidFill>
                <a:latin typeface="appleberry" pitchFamily="2" charset="0"/>
              </a:rPr>
              <a:t>Mon histoire : . . . </a:t>
            </a:r>
          </a:p>
          <a:p>
            <a:pPr marL="0" indent="0">
              <a:buNone/>
            </a:pPr>
            <a:endParaRPr lang="fr-FR" sz="1600" i="1" dirty="0" smtClean="0">
              <a:latin typeface="appleberry" pitchFamily="2" charset="0"/>
            </a:endParaRPr>
          </a:p>
          <a:p>
            <a:pPr marL="0" indent="0">
              <a:buNone/>
            </a:pPr>
            <a:endParaRPr lang="fr-FR" sz="1600" i="1" dirty="0">
              <a:latin typeface="appleberry" pitchFamily="2" charset="0"/>
            </a:endParaRPr>
          </a:p>
          <a:p>
            <a:pPr marL="0" indent="0">
              <a:buNone/>
            </a:pPr>
            <a:r>
              <a:rPr lang="fr-FR" sz="1600" i="1" dirty="0" smtClean="0">
                <a:solidFill>
                  <a:schemeClr val="accent6"/>
                </a:solidFill>
                <a:latin typeface="appleberry" pitchFamily="2" charset="0"/>
              </a:rPr>
              <a:t>(À modifier en fonction de ton histoire)</a:t>
            </a:r>
            <a:endParaRPr lang="fr-FR" sz="1600" i="1" dirty="0">
              <a:solidFill>
                <a:schemeClr val="accent6"/>
              </a:solidFill>
              <a:latin typeface="appleberry" pitchFamily="2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5">
                        <a14:backgroundMark x1="1831" y1="92308" x2="1602" y2="98205"/>
                        <a14:backgroundMark x1="9382" y1="91795" x2="64989" y2="98718"/>
                        <a14:backgroundMark x1="74600" y1="98974" x2="97025" y2="98974"/>
                        <a14:backgroundMark x1="85584" y1="87692" x2="85584" y2="87692"/>
                        <a14:backgroundMark x1="97941" y1="94615" x2="98169" y2="912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128" y="4307929"/>
            <a:ext cx="2547180" cy="21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41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Pourquoi j’ai une scoliose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216" y="1600200"/>
            <a:ext cx="8147324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0B2BB1"/>
                </a:solidFill>
                <a:latin typeface="appleberry" pitchFamily="2" charset="0"/>
              </a:rPr>
              <a:t>On ne sait pas . . . </a:t>
            </a:r>
          </a:p>
          <a:p>
            <a:pPr marL="0" indent="0">
              <a:buNone/>
            </a:pPr>
            <a:endParaRPr lang="fr-FR" sz="2000" dirty="0">
              <a:latin typeface="appleberry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>
                <a:latin typeface="appleberry" pitchFamily="2" charset="0"/>
              </a:rPr>
              <a:t>Les médecins ne savent pas pourquoi certaines personnes ont une scoliose et d’autres pas</a:t>
            </a:r>
            <a:endParaRPr lang="fr-FR" dirty="0">
              <a:latin typeface="appleberry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7845" y="2812852"/>
            <a:ext cx="3240358" cy="2416348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1" l="9877" r="9894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109192"/>
            <a:ext cx="4176539" cy="23681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19872" y="3364250"/>
            <a:ext cx="27363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i="1" dirty="0" smtClean="0">
                <a:latin typeface="appleberry" pitchFamily="2" charset="0"/>
              </a:rPr>
              <a:t>La scoliose n’a aucun lien avec une mauvaise posture ou un cartable trop lourd !</a:t>
            </a:r>
            <a:endParaRPr lang="fr-FR" sz="1500" b="1" i="1" dirty="0">
              <a:latin typeface="appleber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10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Comment ça se soigne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0B2BB1"/>
                </a:solidFill>
                <a:latin typeface="appleberry" pitchFamily="2" charset="0"/>
              </a:rPr>
              <a:t>Le plus souvent avec un corset !</a:t>
            </a:r>
          </a:p>
          <a:p>
            <a:pPr marL="0" indent="0">
              <a:buNone/>
            </a:pPr>
            <a:endParaRPr lang="fr-FR" sz="2000" b="1" dirty="0">
              <a:solidFill>
                <a:srgbClr val="0B2BB1"/>
              </a:solidFill>
              <a:latin typeface="appleberry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>
                <a:latin typeface="appleberry" pitchFamily="2" charset="0"/>
              </a:rPr>
              <a:t>Je dois porter un corset.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>
                <a:latin typeface="appleberry" pitchFamily="2" charset="0"/>
              </a:rPr>
              <a:t>Je dois le porter </a:t>
            </a: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appleberry" pitchFamily="2" charset="0"/>
              </a:rPr>
              <a:t>X</a:t>
            </a:r>
            <a:r>
              <a:rPr lang="fr-FR" sz="1600" dirty="0" smtClean="0">
                <a:latin typeface="appleberry" pitchFamily="2" charset="0"/>
              </a:rPr>
              <a:t> heures par jour et jusqu’à la fin de ma croissance.</a:t>
            </a:r>
            <a:endParaRPr lang="fr-FR" sz="1600" dirty="0">
              <a:latin typeface="appleberry" pitchFamily="2" charset="0"/>
            </a:endParaRPr>
          </a:p>
        </p:txBody>
      </p:sp>
      <p:pic>
        <p:nvPicPr>
          <p:cNvPr id="6" name="Image 5" descr="mari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32" y="3515662"/>
            <a:ext cx="1043740" cy="15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ethniqu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964788"/>
            <a:ext cx="843491" cy="12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triangl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05261"/>
            <a:ext cx="882706" cy="13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summ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18" y="4869160"/>
            <a:ext cx="991546" cy="156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Pois graphiqu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18" y="3443870"/>
            <a:ext cx="1087638" cy="15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305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Comment ça marche un corset ?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17780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None/>
              <a:defRPr/>
            </a:pP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Un corset est en plastique, il a été </a:t>
            </a:r>
            <a:r>
              <a:rPr lang="fr-FR" sz="1600" u="sng" dirty="0">
                <a:latin typeface="appleberry" pitchFamily="2" charset="0"/>
                <a:cs typeface="Arial" panose="020B0604020202020204" pitchFamily="34" charset="0"/>
              </a:rPr>
              <a:t>fabriqué uniquement pour </a:t>
            </a:r>
            <a:r>
              <a:rPr lang="fr-FR" sz="1600" u="sng" dirty="0" smtClean="0">
                <a:latin typeface="appleberry" pitchFamily="2" charset="0"/>
                <a:cs typeface="Arial" panose="020B0604020202020204" pitchFamily="34" charset="0"/>
              </a:rPr>
              <a:t>moi</a:t>
            </a: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ppleberry" pitchFamily="2" charset="0"/>
                <a:cs typeface="Arial" panose="020B0604020202020204" pitchFamily="34" charset="0"/>
              </a:rPr>
              <a:t>par un spécialiste : un </a:t>
            </a:r>
            <a:r>
              <a:rPr lang="fr-FR" sz="1600" b="1" dirty="0" smtClean="0">
                <a:latin typeface="appleberry" pitchFamily="2" charset="0"/>
                <a:cs typeface="Arial" panose="020B0604020202020204" pitchFamily="34" charset="0"/>
              </a:rPr>
              <a:t>ORTHOPROTHESISTE</a:t>
            </a:r>
            <a:endParaRPr lang="fr-FR" sz="1600" b="1" dirty="0">
              <a:latin typeface="appleberry" pitchFamily="2" charset="0"/>
              <a:cs typeface="Arial" panose="020B0604020202020204" pitchFamily="34" charset="0"/>
            </a:endParaRPr>
          </a:p>
          <a:p>
            <a:pPr marL="17780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500" dirty="0">
              <a:latin typeface="appleberry" pitchFamily="2" charset="0"/>
              <a:cs typeface="Arial" panose="020B0604020202020204" pitchFamily="34" charset="0"/>
            </a:endParaRPr>
          </a:p>
          <a:p>
            <a:pPr marL="17780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None/>
              <a:defRPr/>
            </a:pP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Le corset va agir un peu comme un tuteur avec un jeune arbre pour qu’il pousse droit. </a:t>
            </a:r>
            <a:r>
              <a:rPr lang="fr-FR" sz="1600" dirty="0">
                <a:latin typeface="appleberry" pitchFamily="2" charset="0"/>
                <a:cs typeface="Arial" charset="0"/>
              </a:rPr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Picture 2" descr="E:\BANQUE IMAGES\S8D01 - MARKETING TOOLS\blog scoliose\web ortho\illustrations\colonne-avec-corset-flec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1542317" cy="29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2389" l="0" r="100000">
                        <a14:foregroundMark x1="54424" y1="38259" x2="51475" y2="38259"/>
                        <a14:backgroundMark x1="30563" y1="3846" x2="2949" y2="70040"/>
                        <a14:backgroundMark x1="1609" y1="75506" x2="0" y2="78138"/>
                        <a14:backgroundMark x1="8311" y1="72470" x2="17426" y2="72874"/>
                        <a14:backgroundMark x1="8847" y1="69636" x2="29491" y2="39271"/>
                        <a14:backgroundMark x1="25737" y1="44939" x2="37265" y2="79352"/>
                        <a14:backgroundMark x1="14209" y1="63563" x2="28418" y2="67206"/>
                        <a14:backgroundMark x1="7239" y1="75709" x2="6702" y2="64170"/>
                        <a14:backgroundMark x1="1072" y1="19838" x2="28686" y2="3846"/>
                        <a14:backgroundMark x1="28954" y1="29352" x2="36193" y2="1822"/>
                        <a14:backgroundMark x1="38070" y1="8907" x2="53887" y2="202"/>
                        <a14:backgroundMark x1="54424" y1="607" x2="91957" y2="2227"/>
                        <a14:backgroundMark x1="97051" y1="1012" x2="98123" y2="67004"/>
                        <a14:backgroundMark x1="30563" y1="47773" x2="48257" y2="481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216" y="4244677"/>
            <a:ext cx="2208460" cy="27127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968" y="3068960"/>
            <a:ext cx="3240358" cy="24163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44008" y="3637473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400" b="1" dirty="0">
                <a:latin typeface="appleberry" pitchFamily="2" charset="0"/>
                <a:cs typeface="Arial" panose="020B0604020202020204" pitchFamily="34" charset="0"/>
              </a:rPr>
              <a:t>Le corset va appuyer là où il faut pour que ma colonne ne se déforme pas plus</a:t>
            </a:r>
          </a:p>
          <a:p>
            <a:endParaRPr lang="fr-FR" sz="1600" b="1" dirty="0">
              <a:latin typeface="appleber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97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Ma vie avec un corset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917031"/>
          </a:xfrm>
        </p:spPr>
        <p:txBody>
          <a:bodyPr/>
          <a:lstStyle/>
          <a:p>
            <a:pPr marL="463550"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Blip>
                <a:blip r:embed="rId2"/>
              </a:buBlip>
              <a:defRPr/>
            </a:pP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Jusqu’à la fin de ma croissance, je serai suivi par un médecin spécialiste du dos plusieurs fois par an et je devrai faire des radios pour contrôler l’évolution de ma scoliose.</a:t>
            </a:r>
          </a:p>
          <a:p>
            <a:pPr marL="17780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None/>
              <a:defRPr/>
            </a:pPr>
            <a:endParaRPr lang="fr-FR" sz="900" dirty="0">
              <a:latin typeface="appleberry" pitchFamily="2" charset="0"/>
              <a:cs typeface="Arial" panose="020B0604020202020204" pitchFamily="34" charset="0"/>
            </a:endParaRPr>
          </a:p>
          <a:p>
            <a:pPr marL="463550"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Blip>
                <a:blip r:embed="rId2"/>
              </a:buBlip>
              <a:defRPr/>
            </a:pP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Je dois également muscler mon dos en faisant des exercices ou de la kinésithérapie.</a:t>
            </a:r>
          </a:p>
          <a:p>
            <a:pPr marL="463550"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Blip>
                <a:blip r:embed="rId2"/>
              </a:buBlip>
              <a:defRPr/>
            </a:pPr>
            <a:endParaRPr lang="fr-FR" sz="900" dirty="0">
              <a:latin typeface="appleberry" pitchFamily="2" charset="0"/>
              <a:cs typeface="Arial" panose="020B0604020202020204" pitchFamily="34" charset="0"/>
            </a:endParaRPr>
          </a:p>
          <a:p>
            <a:pPr marL="463550"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Blip>
                <a:blip r:embed="rId2"/>
              </a:buBlip>
              <a:defRPr/>
            </a:pP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J’aurai plusieurs corsets au cours de mon traitement pour qu’ils soient toujours adaptés à ma taille. </a:t>
            </a:r>
            <a:endParaRPr lang="fr-FR" sz="1600" dirty="0">
              <a:latin typeface="appleberry" pitchFamily="2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99070" l="945" r="98299">
                        <a14:foregroundMark x1="21172" y1="8605" x2="54631" y2="12558"/>
                        <a14:foregroundMark x1="20983" y1="18140" x2="23819" y2="22791"/>
                        <a14:foregroundMark x1="28355" y1="22791" x2="40832" y2="21395"/>
                        <a14:foregroundMark x1="16446" y1="17442" x2="16446" y2="17442"/>
                        <a14:foregroundMark x1="82420" y1="23488" x2="87713" y2="64651"/>
                        <a14:foregroundMark x1="52741" y1="47674" x2="51418" y2="48372"/>
                        <a14:foregroundMark x1="40454" y1="40000" x2="40454" y2="40000"/>
                        <a14:foregroundMark x1="41399" y1="39767" x2="41399" y2="39767"/>
                        <a14:foregroundMark x1="38563" y1="41163" x2="38563" y2="41163"/>
                        <a14:foregroundMark x1="38563" y1="40000" x2="38563" y2="40000"/>
                        <a14:foregroundMark x1="36295" y1="40233" x2="36295" y2="40233"/>
                        <a14:foregroundMark x1="36295" y1="41395" x2="36295" y2="41395"/>
                        <a14:foregroundMark x1="34405" y1="42326" x2="34405" y2="42326"/>
                        <a14:foregroundMark x1="34972" y1="43023" x2="34972" y2="43023"/>
                        <a14:foregroundMark x1="32892" y1="45116" x2="32892" y2="45116"/>
                        <a14:foregroundMark x1="33459" y1="45116" x2="33459" y2="45116"/>
                        <a14:foregroundMark x1="41399" y1="41860" x2="41399" y2="41860"/>
                        <a14:foregroundMark x1="41966" y1="41860" x2="41966" y2="41860"/>
                        <a14:foregroundMark x1="42533" y1="41395" x2="42533" y2="41395"/>
                        <a14:foregroundMark x1="42344" y1="42791" x2="42344" y2="42791"/>
                        <a14:foregroundMark x1="42911" y1="42791" x2="42911" y2="42791"/>
                        <a14:foregroundMark x1="43478" y1="42326" x2="43478" y2="42326"/>
                        <a14:foregroundMark x1="18336" y1="15116" x2="18336" y2="15116"/>
                        <a14:foregroundMark x1="18336" y1="14186" x2="18336" y2="14186"/>
                        <a14:foregroundMark x1="18336" y1="13256" x2="18336" y2="13256"/>
                        <a14:foregroundMark x1="18715" y1="12326" x2="18715" y2="12326"/>
                        <a14:foregroundMark x1="19093" y1="11628" x2="19093" y2="11628"/>
                        <a14:foregroundMark x1="20038" y1="10233" x2="20038" y2="10233"/>
                        <a14:foregroundMark x1="21172" y1="9535" x2="21172" y2="9535"/>
                        <a14:foregroundMark x1="21739" y1="8605" x2="21739" y2="8605"/>
                        <a14:foregroundMark x1="22684" y1="7907" x2="22684" y2="7907"/>
                        <a14:foregroundMark x1="23629" y1="7209" x2="23629" y2="7209"/>
                        <a14:foregroundMark x1="24575" y1="6744" x2="24953" y2="6512"/>
                        <a14:foregroundMark x1="25709" y1="6279" x2="25709" y2="6279"/>
                        <a14:foregroundMark x1="26843" y1="5581" x2="26843" y2="5581"/>
                        <a14:foregroundMark x1="28166" y1="4884" x2="28166" y2="4884"/>
                        <a14:foregroundMark x1="28922" y1="4651" x2="29490" y2="4419"/>
                        <a14:foregroundMark x1="31191" y1="3953" x2="31191" y2="3953"/>
                        <a14:foregroundMark x1="32136" y1="3488" x2="32136" y2="3488"/>
                        <a14:foregroundMark x1="32892" y1="3256" x2="33459" y2="3023"/>
                        <a14:foregroundMark x1="34216" y1="2791" x2="34783" y2="2791"/>
                        <a14:foregroundMark x1="34783" y1="2791" x2="35350" y2="2791"/>
                        <a14:foregroundMark x1="36862" y1="2326" x2="36862" y2="2326"/>
                        <a14:foregroundMark x1="38374" y1="2326" x2="38374" y2="2326"/>
                        <a14:foregroundMark x1="38941" y1="2326" x2="38941" y2="2326"/>
                        <a14:foregroundMark x1="40832" y1="2326" x2="40832" y2="2326"/>
                        <a14:foregroundMark x1="41588" y1="2326" x2="41588" y2="2326"/>
                        <a14:foregroundMark x1="42533" y1="2093" x2="42533" y2="2093"/>
                        <a14:foregroundMark x1="43856" y1="2093" x2="43856" y2="2093"/>
                        <a14:foregroundMark x1="44234" y1="2093" x2="44234" y2="2093"/>
                        <a14:foregroundMark x1="45936" y1="2326" x2="45936" y2="2326"/>
                        <a14:foregroundMark x1="47259" y1="2326" x2="47259" y2="2326"/>
                        <a14:foregroundMark x1="48015" y1="2326" x2="48015" y2="2326"/>
                        <a14:foregroundMark x1="51985" y1="3023" x2="51985" y2="3023"/>
                        <a14:backgroundMark x1="38941" y1="26512" x2="62382" y2="23488"/>
                        <a14:backgroundMark x1="40643" y1="32326" x2="41966" y2="36047"/>
                        <a14:backgroundMark x1="40832" y1="37442" x2="46881" y2="40930"/>
                        <a14:backgroundMark x1="60302" y1="27442" x2="60113" y2="66977"/>
                        <a14:backgroundMark x1="40454" y1="89535" x2="65784" y2="52558"/>
                        <a14:backgroundMark x1="64650" y1="88140" x2="69187" y2="87209"/>
                        <a14:backgroundMark x1="81285" y1="87674" x2="85822" y2="88140"/>
                        <a14:backgroundMark x1="75803" y1="60000" x2="73346" y2="15349"/>
                        <a14:backgroundMark x1="19282" y1="89070" x2="17580" y2="85814"/>
                        <a14:backgroundMark x1="43100" y1="64419" x2="59924" y2="61860"/>
                        <a14:backgroundMark x1="76749" y1="29767" x2="79206" y2="37674"/>
                        <a14:backgroundMark x1="84310" y1="35581" x2="84310" y2="35581"/>
                        <a14:backgroundMark x1="83176" y1="34651" x2="83176" y2="34651"/>
                        <a14:backgroundMark x1="52363" y1="40465" x2="57656" y2="48605"/>
                        <a14:backgroundMark x1="38185" y1="43023" x2="40076" y2="43023"/>
                        <a14:backgroundMark x1="41399" y1="43953" x2="45558" y2="43953"/>
                        <a14:backgroundMark x1="37807" y1="40465" x2="37429" y2="40465"/>
                        <a14:backgroundMark x1="41021" y1="40930" x2="42344" y2="40000"/>
                        <a14:backgroundMark x1="43100" y1="41395" x2="42344" y2="42093"/>
                        <a14:backgroundMark x1="59168" y1="13023" x2="60302" y2="16279"/>
                        <a14:backgroundMark x1="57467" y1="13953" x2="57845" y2="15581"/>
                        <a14:backgroundMark x1="37996" y1="83488" x2="38941" y2="82791"/>
                        <a14:backgroundMark x1="52552" y1="47907" x2="52552" y2="47907"/>
                        <a14:backgroundMark x1="52552" y1="47442" x2="52552" y2="474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856" y="4581128"/>
            <a:ext cx="3455467" cy="19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15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802" flipH="1" flipV="1">
            <a:off x="4485099" y="4530647"/>
            <a:ext cx="2814961" cy="19135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fr-FR" sz="3500" dirty="0" smtClean="0">
                <a:solidFill>
                  <a:schemeClr val="tx1"/>
                </a:solidFill>
                <a:latin typeface="appleberry" pitchFamily="2" charset="0"/>
                <a:cs typeface="Arial" panose="020B0604020202020204" pitchFamily="34" charset="0"/>
              </a:rPr>
              <a:t>Qu’est ce que ça fait d’avoir un corset ? </a:t>
            </a:r>
            <a:r>
              <a:rPr lang="fr-FR" sz="3500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charset="0"/>
              </a:rPr>
              <a:t/>
            </a:r>
            <a:br>
              <a:rPr lang="fr-FR" sz="3500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charset="0"/>
              </a:rPr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340768"/>
            <a:ext cx="8229600" cy="3600400"/>
          </a:xfrm>
        </p:spPr>
        <p:txBody>
          <a:bodyPr>
            <a:normAutofit/>
          </a:bodyPr>
          <a:lstStyle/>
          <a:p>
            <a:pPr marL="1028700"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Blip>
                <a:blip r:embed="rId4"/>
              </a:buBlip>
              <a:defRPr/>
            </a:pP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C’était difficile au </a:t>
            </a:r>
            <a:r>
              <a:rPr lang="fr-FR" sz="1600" dirty="0" smtClean="0">
                <a:latin typeface="appleberry" pitchFamily="2" charset="0"/>
                <a:cs typeface="Arial" panose="020B0604020202020204" pitchFamily="34" charset="0"/>
              </a:rPr>
              <a:t>début, </a:t>
            </a: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surtout pour </a:t>
            </a:r>
            <a:r>
              <a:rPr lang="fr-FR" sz="1600" dirty="0" smtClean="0">
                <a:latin typeface="appleberry" pitchFamily="2" charset="0"/>
                <a:cs typeface="Arial" panose="020B0604020202020204" pitchFamily="34" charset="0"/>
              </a:rPr>
              <a:t>dormir, mais je m’y suis habitué </a:t>
            </a:r>
            <a:endParaRPr lang="fr-FR" sz="1600" dirty="0">
              <a:latin typeface="appleberry" pitchFamily="2" charset="0"/>
              <a:cs typeface="Arial" panose="020B0604020202020204" pitchFamily="34" charset="0"/>
            </a:endParaRPr>
          </a:p>
          <a:p>
            <a:pPr marL="1028700"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Blip>
                <a:blip r:embed="rId4"/>
              </a:buBlip>
              <a:defRPr/>
            </a:pPr>
            <a:r>
              <a:rPr lang="fr-FR" sz="1600" dirty="0" smtClean="0">
                <a:latin typeface="appleberry" pitchFamily="2" charset="0"/>
                <a:cs typeface="Arial" panose="020B0604020202020204" pitchFamily="34" charset="0"/>
              </a:rPr>
              <a:t>Ça </a:t>
            </a: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gêne, ça tient un peu chaud (c’est bien l’hiver mais pas l’été)</a:t>
            </a:r>
          </a:p>
          <a:p>
            <a:pPr marL="1028700"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Blip>
                <a:blip r:embed="rId4"/>
              </a:buBlip>
              <a:defRPr/>
            </a:pP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Je ne peux pas toujours m’habiller comme je veux</a:t>
            </a:r>
          </a:p>
          <a:p>
            <a:pPr marL="1028700"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Blip>
                <a:blip r:embed="rId4"/>
              </a:buBlip>
              <a:defRPr/>
            </a:pPr>
            <a:r>
              <a:rPr lang="fr-FR" sz="1600" dirty="0" smtClean="0">
                <a:latin typeface="appleberry" pitchFamily="2" charset="0"/>
                <a:cs typeface="Arial" panose="020B0604020202020204" pitchFamily="34" charset="0"/>
              </a:rPr>
              <a:t>On </a:t>
            </a: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vit normalement</a:t>
            </a:r>
          </a:p>
          <a:p>
            <a:pPr marL="1028700"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Blip>
                <a:blip r:embed="rId4"/>
              </a:buBlip>
              <a:defRPr/>
            </a:pP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On peut faire quasiment tous les sports (sauf </a:t>
            </a:r>
            <a:r>
              <a:rPr lang="fr-FR" sz="1600" dirty="0" smtClean="0">
                <a:latin typeface="appleberry" pitchFamily="2" charset="0"/>
                <a:cs typeface="Arial" panose="020B0604020202020204" pitchFamily="34" charset="0"/>
              </a:rPr>
              <a:t>l’</a:t>
            </a:r>
            <a:r>
              <a:rPr lang="fr-FR" sz="1600" dirty="0" err="1" smtClean="0">
                <a:latin typeface="appleberry" pitchFamily="2" charset="0"/>
                <a:cs typeface="Arial" panose="020B0604020202020204" pitchFamily="34" charset="0"/>
              </a:rPr>
              <a:t>acrogym</a:t>
            </a: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, les sports de combat…)  mais il faut enlever son corset </a:t>
            </a:r>
            <a:r>
              <a:rPr lang="fr-FR" sz="1600" i="1" dirty="0">
                <a:solidFill>
                  <a:schemeClr val="accent6"/>
                </a:solidFill>
                <a:latin typeface="appleberry" pitchFamily="2" charset="0"/>
                <a:cs typeface="Arial" panose="020B0604020202020204" pitchFamily="34" charset="0"/>
              </a:rPr>
              <a:t>(à modifier selon le médecin)</a:t>
            </a:r>
          </a:p>
          <a:p>
            <a:pPr marL="1028700"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Blip>
                <a:blip r:embed="rId4"/>
              </a:buBlip>
              <a:defRPr/>
            </a:pPr>
            <a:r>
              <a:rPr lang="fr-FR" sz="1600" dirty="0">
                <a:latin typeface="appleberry" pitchFamily="2" charset="0"/>
                <a:cs typeface="Arial" panose="020B0604020202020204" pitchFamily="34" charset="0"/>
              </a:rPr>
              <a:t>Il est déconseillé de porter des choses lourdes (ex : cartable)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 rot="339027">
            <a:off x="4733015" y="5267639"/>
            <a:ext cx="23042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1400" b="1" i="1" dirty="0">
                <a:latin typeface="appleberry" pitchFamily="2" charset="0"/>
                <a:cs typeface="Arial" panose="020B0604020202020204" pitchFamily="34" charset="0"/>
              </a:rPr>
              <a:t>L</a:t>
            </a:r>
            <a:r>
              <a:rPr lang="fr-FR" sz="1400" b="1" i="1" dirty="0" smtClean="0">
                <a:latin typeface="appleberry" pitchFamily="2" charset="0"/>
                <a:cs typeface="Arial" panose="020B0604020202020204" pitchFamily="34" charset="0"/>
              </a:rPr>
              <a:t>e </a:t>
            </a:r>
            <a:r>
              <a:rPr lang="fr-FR" sz="1400" b="1" i="1" dirty="0">
                <a:latin typeface="appleberry" pitchFamily="2" charset="0"/>
                <a:cs typeface="Arial" panose="020B0604020202020204" pitchFamily="34" charset="0"/>
              </a:rPr>
              <a:t>plus dur à supporter c’est </a:t>
            </a:r>
            <a:r>
              <a:rPr lang="fr-FR" sz="1400" b="1" i="1" dirty="0" smtClean="0">
                <a:latin typeface="appleberry" pitchFamily="2" charset="0"/>
                <a:cs typeface="Arial" panose="020B0604020202020204" pitchFamily="34" charset="0"/>
              </a:rPr>
              <a:t>peut-être la </a:t>
            </a:r>
            <a:r>
              <a:rPr lang="fr-FR" sz="1400" b="1" i="1" dirty="0">
                <a:latin typeface="appleberry" pitchFamily="2" charset="0"/>
                <a:cs typeface="Arial" panose="020B0604020202020204" pitchFamily="34" charset="0"/>
              </a:rPr>
              <a:t>moquerie et le regard </a:t>
            </a:r>
            <a:endParaRPr lang="fr-FR" sz="1400" b="1" i="1" dirty="0" smtClean="0">
              <a:latin typeface="appleberry" pitchFamily="2" charset="0"/>
              <a:cs typeface="Arial" panose="020B0604020202020204" pitchFamily="34" charset="0"/>
            </a:endParaRPr>
          </a:p>
          <a:p>
            <a:pPr marL="0" lvl="1" algn="ctr"/>
            <a:r>
              <a:rPr lang="fr-FR" sz="1400" b="1" i="1" dirty="0" smtClean="0">
                <a:latin typeface="appleberry" pitchFamily="2" charset="0"/>
                <a:cs typeface="Arial" panose="020B0604020202020204" pitchFamily="34" charset="0"/>
              </a:rPr>
              <a:t>des autres</a:t>
            </a:r>
            <a:endParaRPr lang="fr-FR" sz="1400" b="1" i="1" dirty="0">
              <a:latin typeface="appleberry" pitchFamily="2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03" r="98364">
                        <a14:foregroundMark x1="42991" y1="5941" x2="63785" y2="8416"/>
                        <a14:foregroundMark x1="51168" y1="12871" x2="54439" y2="22937"/>
                        <a14:foregroundMark x1="43692" y1="10396" x2="42757" y2="16667"/>
                        <a14:foregroundMark x1="42757" y1="97690" x2="46262" y2="91254"/>
                        <a14:foregroundMark x1="58411" y1="81848" x2="59579" y2="96865"/>
                        <a14:backgroundMark x1="19159" y1="56601" x2="18925" y2="62046"/>
                        <a14:backgroundMark x1="14486" y1="80528" x2="18692" y2="98845"/>
                        <a14:backgroundMark x1="32710" y1="89769" x2="40187" y2="87789"/>
                        <a14:backgroundMark x1="34579" y1="94554" x2="39019" y2="93069"/>
                        <a14:backgroundMark x1="50935" y1="85314" x2="53271" y2="93234"/>
                        <a14:backgroundMark x1="84579" y1="70462" x2="87850" y2="73267"/>
                        <a14:backgroundMark x1="75000" y1="88449" x2="78271" y2="84488"/>
                        <a14:backgroundMark x1="11916" y1="17492" x2="38318" y2="17822"/>
                        <a14:backgroundMark x1="43458" y1="17657" x2="43458" y2="17657"/>
                        <a14:backgroundMark x1="41822" y1="18647" x2="41822" y2="18647"/>
                        <a14:backgroundMark x1="42991" y1="16172" x2="42991" y2="16172"/>
                        <a14:backgroundMark x1="8411" y1="78383" x2="3037" y2="90264"/>
                        <a14:backgroundMark x1="27804" y1="660" x2="37617" y2="825"/>
                        <a14:backgroundMark x1="62150" y1="990" x2="95794" y2="1320"/>
                        <a14:backgroundMark x1="61215" y1="1155" x2="61215" y2="1155"/>
                        <a14:backgroundMark x1="46495" y1="990" x2="48131" y2="330"/>
                        <a14:backgroundMark x1="23832" y1="87294" x2="20327" y2="69967"/>
                        <a14:backgroundMark x1="66121" y1="87294" x2="95327" y2="97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4288" y="4293096"/>
            <a:ext cx="1440160" cy="213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7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Si je ne porte pas ou pas bien </a:t>
            </a:r>
            <a:br>
              <a:rPr lang="fr-FR" sz="3200" dirty="0" smtClean="0"/>
            </a:br>
            <a:r>
              <a:rPr lang="fr-FR" sz="3200" dirty="0" smtClean="0"/>
              <a:t>mon corset . . .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6896" y="17833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0B2BB1"/>
                </a:solidFill>
                <a:latin typeface="appleberry" pitchFamily="2" charset="0"/>
              </a:rPr>
              <a:t>Je risque : </a:t>
            </a:r>
          </a:p>
          <a:p>
            <a:pPr lvl="1">
              <a:lnSpc>
                <a:spcPct val="300000"/>
              </a:lnSpc>
              <a:buBlip>
                <a:blip r:embed="rId2"/>
              </a:buBlip>
            </a:pPr>
            <a:r>
              <a:rPr lang="fr-FR" sz="1800" dirty="0" smtClean="0">
                <a:latin typeface="appleberry" pitchFamily="2" charset="0"/>
              </a:rPr>
              <a:t>Une opération</a:t>
            </a:r>
          </a:p>
          <a:p>
            <a:pPr lvl="1">
              <a:lnSpc>
                <a:spcPct val="300000"/>
              </a:lnSpc>
              <a:buBlip>
                <a:blip r:embed="rId2"/>
              </a:buBlip>
            </a:pPr>
            <a:r>
              <a:rPr lang="fr-FR" sz="1800" dirty="0" smtClean="0">
                <a:latin typeface="appleberry" pitchFamily="2" charset="0"/>
              </a:rPr>
              <a:t>D’avoir mal au dos à l’âge adulte </a:t>
            </a:r>
          </a:p>
          <a:p>
            <a:pPr lvl="1">
              <a:lnSpc>
                <a:spcPct val="300000"/>
              </a:lnSpc>
              <a:buBlip>
                <a:blip r:embed="rId2"/>
              </a:buBlip>
            </a:pPr>
            <a:r>
              <a:rPr lang="fr-FR" sz="1800" dirty="0" smtClean="0">
                <a:latin typeface="appleberry" pitchFamily="2" charset="0"/>
              </a:rPr>
              <a:t>D’avoir le dos déformé</a:t>
            </a:r>
            <a:endParaRPr lang="fr-FR" sz="1800" dirty="0">
              <a:latin typeface="appleberry" pitchFamily="2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6" b="100000" l="2353" r="98588">
                        <a14:foregroundMark x1="30118" y1="86301" x2="66353" y2="98043"/>
                        <a14:foregroundMark x1="26353" y1="98239" x2="27059" y2="94716"/>
                        <a14:foregroundMark x1="72706" y1="97456" x2="72706" y2="97456"/>
                        <a14:foregroundMark x1="69412" y1="32094" x2="84941" y2="31115"/>
                        <a14:backgroundMark x1="25882" y1="71233" x2="28941" y2="53033"/>
                        <a14:backgroundMark x1="69882" y1="70646" x2="72471" y2="61840"/>
                        <a14:backgroundMark x1="70118" y1="96477" x2="70118" y2="9647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136" y="3300502"/>
            <a:ext cx="2448272" cy="31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40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409</Words>
  <Application>Microsoft Office PowerPoint</Application>
  <PresentationFormat>Affichage à l'écran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Présenter sa scoliose à l’école</vt:lpstr>
      <vt:lpstr>Pourquoi je dois porter un corset ? </vt:lpstr>
      <vt:lpstr>Comment on a découvert que j’avais une scoliose ?</vt:lpstr>
      <vt:lpstr>Pourquoi j’ai une scoliose ?</vt:lpstr>
      <vt:lpstr>Comment ça se soigne ?</vt:lpstr>
      <vt:lpstr>Comment ça marche un corset ? </vt:lpstr>
      <vt:lpstr>Ma vie avec un corset </vt:lpstr>
      <vt:lpstr>Qu’est ce que ça fait d’avoir un corset ?  </vt:lpstr>
      <vt:lpstr>Si je ne porte pas ou pas bien  mon corset . . .</vt:lpstr>
      <vt:lpstr>Comment savoir si on a une scoliose ?</vt:lpstr>
      <vt:lpstr>Avez-vous des questions ? </vt:lpstr>
      <vt:lpstr>Les animaux aussi peuvent avoir une déformation de la colonne vertébrale . .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Delpippo</dc:creator>
  <cp:lastModifiedBy>ahouiste</cp:lastModifiedBy>
  <cp:revision>28</cp:revision>
  <dcterms:created xsi:type="dcterms:W3CDTF">2019-04-12T14:24:49Z</dcterms:created>
  <dcterms:modified xsi:type="dcterms:W3CDTF">2019-05-20T09:54:20Z</dcterms:modified>
</cp:coreProperties>
</file>